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674" r:id="rId2"/>
    <p:sldMasterId id="2147483688" r:id="rId3"/>
  </p:sldMasterIdLst>
  <p:notesMasterIdLst>
    <p:notesMasterId r:id="rId45"/>
  </p:notesMasterIdLst>
  <p:handoutMasterIdLst>
    <p:handoutMasterId r:id="rId46"/>
  </p:handoutMasterIdLst>
  <p:sldIdLst>
    <p:sldId id="291" r:id="rId4"/>
    <p:sldId id="336" r:id="rId5"/>
    <p:sldId id="301" r:id="rId6"/>
    <p:sldId id="302" r:id="rId7"/>
    <p:sldId id="303" r:id="rId8"/>
    <p:sldId id="304" r:id="rId9"/>
    <p:sldId id="293" r:id="rId10"/>
    <p:sldId id="339" r:id="rId11"/>
    <p:sldId id="326" r:id="rId12"/>
    <p:sldId id="335" r:id="rId13"/>
    <p:sldId id="294" r:id="rId14"/>
    <p:sldId id="296" r:id="rId15"/>
    <p:sldId id="297" r:id="rId16"/>
    <p:sldId id="298" r:id="rId17"/>
    <p:sldId id="312" r:id="rId18"/>
    <p:sldId id="305" r:id="rId19"/>
    <p:sldId id="329" r:id="rId20"/>
    <p:sldId id="327" r:id="rId21"/>
    <p:sldId id="328" r:id="rId22"/>
    <p:sldId id="332" r:id="rId23"/>
    <p:sldId id="306" r:id="rId24"/>
    <p:sldId id="331" r:id="rId25"/>
    <p:sldId id="334" r:id="rId26"/>
    <p:sldId id="330" r:id="rId27"/>
    <p:sldId id="307" r:id="rId28"/>
    <p:sldId id="308" r:id="rId29"/>
    <p:sldId id="309" r:id="rId30"/>
    <p:sldId id="310" r:id="rId31"/>
    <p:sldId id="311" r:id="rId32"/>
    <p:sldId id="300" r:id="rId33"/>
    <p:sldId id="322" r:id="rId34"/>
    <p:sldId id="324" r:id="rId35"/>
    <p:sldId id="325" r:id="rId36"/>
    <p:sldId id="313" r:id="rId37"/>
    <p:sldId id="340" r:id="rId38"/>
    <p:sldId id="341" r:id="rId39"/>
    <p:sldId id="315" r:id="rId40"/>
    <p:sldId id="317" r:id="rId41"/>
    <p:sldId id="299" r:id="rId42"/>
    <p:sldId id="337" r:id="rId43"/>
    <p:sldId id="338"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57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3C2D56-F238-48B1-9AE2-915B97B62153}" type="datetimeFigureOut">
              <a:rPr lang="zh-CN" altLang="en-US" smtClean="0"/>
              <a:pPr/>
              <a:t>2014-1-16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D1B9496-ECDD-4EFC-898D-D24EE3FF117A}" type="slidenum">
              <a:rPr lang="zh-CN" altLang="en-US" smtClean="0"/>
              <a:pPr/>
              <a:t>‹#›</a:t>
            </a:fld>
            <a:endParaRPr lang="zh-CN" altLang="en-US"/>
          </a:p>
        </p:txBody>
      </p:sp>
    </p:spTree>
    <p:extLst>
      <p:ext uri="{BB962C8B-B14F-4D97-AF65-F5344CB8AC3E}">
        <p14:creationId xmlns:p14="http://schemas.microsoft.com/office/powerpoint/2010/main" val="4171803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2EC92-4DD2-4D84-8341-B4D1563D3220}" type="datetimeFigureOut">
              <a:rPr lang="zh-CN" altLang="en-US" smtClean="0"/>
              <a:pPr/>
              <a:t>2014-1-16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447B7-1096-40E9-9A2E-2C3D68D0BF3E}" type="slidenum">
              <a:rPr lang="zh-CN" altLang="en-US" smtClean="0"/>
              <a:pPr/>
              <a:t>‹#›</a:t>
            </a:fld>
            <a:endParaRPr lang="zh-CN" altLang="en-US"/>
          </a:p>
        </p:txBody>
      </p:sp>
    </p:spTree>
    <p:extLst>
      <p:ext uri="{BB962C8B-B14F-4D97-AF65-F5344CB8AC3E}">
        <p14:creationId xmlns:p14="http://schemas.microsoft.com/office/powerpoint/2010/main" val="21451303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2</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12</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13</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14</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15</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16</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17</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18</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19</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21</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7003E-749B-1344-A00C-4C01C268C5C0}" type="slidenum">
              <a:rPr lang="en-US">
                <a:solidFill>
                  <a:prstClr val="black"/>
                </a:solidFill>
              </a:rPr>
              <a:pPr/>
              <a:t>23</a:t>
            </a:fld>
            <a:endParaRPr lang="en-US">
              <a:solidFill>
                <a:prstClr val="black"/>
              </a:solidFill>
            </a:endParaRPr>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3</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25</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26</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27</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28</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29</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30</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31</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32</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33</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34</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4</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37</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38</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39</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40</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5</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6</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7</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9</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5D609-5E9C-C24C-992D-A64DCD4E0E13}" type="slidenum">
              <a:rPr lang="en-US">
                <a:solidFill>
                  <a:prstClr val="black"/>
                </a:solidFill>
              </a:rPr>
              <a:pPr/>
              <a:t>10</a:t>
            </a:fld>
            <a:endParaRPr lang="en-US">
              <a:solidFill>
                <a:prstClr val="black"/>
              </a:solidFill>
            </a:endParaRPr>
          </a:p>
        </p:txBody>
      </p:sp>
      <p:sp>
        <p:nvSpPr>
          <p:cNvPr id="450562" name="Rectangle 2"/>
          <p:cNvSpPr>
            <a:spLocks noGrp="1" noRot="1" noChangeAspect="1" noChangeArrowheads="1" noTextEdit="1"/>
          </p:cNvSpPr>
          <p:nvPr>
            <p:ph type="sldImg"/>
          </p:nvPr>
        </p:nvSpPr>
        <p:spPr>
          <a:ln/>
        </p:spPr>
      </p:sp>
      <p:sp>
        <p:nvSpPr>
          <p:cNvPr id="450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A447B7-1096-40E9-9A2E-2C3D68D0BF3E}" type="slidenum">
              <a:rPr lang="zh-CN" altLang="en-US" smtClean="0"/>
              <a:pPr/>
              <a:t>11</a:t>
            </a:fld>
            <a:endParaRPr lang="zh-CN" altLang="en-US"/>
          </a:p>
        </p:txBody>
      </p:sp>
    </p:spTree>
    <p:extLst>
      <p:ext uri="{BB962C8B-B14F-4D97-AF65-F5344CB8AC3E}">
        <p14:creationId xmlns:p14="http://schemas.microsoft.com/office/powerpoint/2010/main" val="2593776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6" name="Picture 2" descr="E:\工作\工作\2012年\3月\PPT母版（新）\3\封面-01.png"/>
          <p:cNvPicPr>
            <a:picLocks noChangeAspect="1" noChangeArrowheads="1"/>
          </p:cNvPicPr>
          <p:nvPr userDrawn="1"/>
        </p:nvPicPr>
        <p:blipFill>
          <a:blip r:embed="rId2" cstate="print"/>
          <a:srcRect/>
          <a:stretch>
            <a:fillRect/>
          </a:stretch>
        </p:blipFill>
        <p:spPr bwMode="auto">
          <a:xfrm>
            <a:off x="0" y="-25050"/>
            <a:ext cx="9144000" cy="6883050"/>
          </a:xfrm>
          <a:prstGeom prst="rect">
            <a:avLst/>
          </a:prstGeom>
          <a:noFill/>
        </p:spPr>
      </p:pic>
      <p:sp>
        <p:nvSpPr>
          <p:cNvPr id="2" name="标题 1"/>
          <p:cNvSpPr>
            <a:spLocks noGrp="1"/>
          </p:cNvSpPr>
          <p:nvPr>
            <p:ph type="ctrTitle"/>
          </p:nvPr>
        </p:nvSpPr>
        <p:spPr>
          <a:xfrm>
            <a:off x="1475656" y="2132856"/>
            <a:ext cx="6192688" cy="1470025"/>
          </a:xfrm>
        </p:spPr>
        <p:txBody>
          <a:bodyPr>
            <a:noAutofit/>
          </a:bodyPr>
          <a:lstStyle>
            <a:lvl1pPr algn="ctr">
              <a:defRPr sz="5200" b="1">
                <a:ln>
                  <a:solidFill>
                    <a:schemeClr val="bg1"/>
                  </a:solidFill>
                </a:ln>
                <a:gradFill>
                  <a:gsLst>
                    <a:gs pos="0">
                      <a:srgbClr val="74C1B3"/>
                    </a:gs>
                    <a:gs pos="48000">
                      <a:srgbClr val="3E6688"/>
                    </a:gs>
                    <a:gs pos="100000">
                      <a:srgbClr val="202F3C"/>
                    </a:gs>
                  </a:gsLst>
                  <a:lin ang="5400000" scaled="0"/>
                </a:gradFill>
                <a:effectLst>
                  <a:glow rad="101600">
                    <a:schemeClr val="bg1">
                      <a:alpha val="40000"/>
                    </a:schemeClr>
                  </a:glo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pic>
        <p:nvPicPr>
          <p:cNvPr id="4" name="Picture 2" descr="E:\工作\工作\2012年\3月\PPT母版（新）\logo组合\未命名 -3.png"/>
          <p:cNvPicPr>
            <a:picLocks noChangeAspect="1" noChangeArrowheads="1"/>
          </p:cNvPicPr>
          <p:nvPr userDrawn="1"/>
        </p:nvPicPr>
        <p:blipFill>
          <a:blip r:embed="rId3" cstate="print"/>
          <a:srcRect/>
          <a:stretch>
            <a:fillRect/>
          </a:stretch>
        </p:blipFill>
        <p:spPr bwMode="auto">
          <a:xfrm>
            <a:off x="1403648" y="908720"/>
            <a:ext cx="2388948" cy="1158734"/>
          </a:xfrm>
          <a:prstGeom prst="rect">
            <a:avLst/>
          </a:prstGeom>
          <a:noFill/>
        </p:spPr>
      </p:pic>
    </p:spTree>
    <p:extLst>
      <p:ext uri="{BB962C8B-B14F-4D97-AF65-F5344CB8AC3E}">
        <p14:creationId xmlns:p14="http://schemas.microsoft.com/office/powerpoint/2010/main" val="638152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641376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928052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E:\工作\工作\2012年\3月\PPT母版（新）\3\封面-01.png"/>
          <p:cNvPicPr>
            <a:picLocks noChangeAspect="1" noChangeArrowheads="1"/>
          </p:cNvPicPr>
          <p:nvPr userDrawn="1"/>
        </p:nvPicPr>
        <p:blipFill>
          <a:blip r:embed="rId2" cstate="print"/>
          <a:srcRect/>
          <a:stretch>
            <a:fillRect/>
          </a:stretch>
        </p:blipFill>
        <p:spPr bwMode="auto">
          <a:xfrm>
            <a:off x="0" y="-25050"/>
            <a:ext cx="9144000" cy="6883050"/>
          </a:xfrm>
          <a:prstGeom prst="rect">
            <a:avLst/>
          </a:prstGeom>
          <a:noFill/>
        </p:spPr>
      </p:pic>
      <p:sp>
        <p:nvSpPr>
          <p:cNvPr id="2" name="标题 1"/>
          <p:cNvSpPr>
            <a:spLocks noGrp="1"/>
          </p:cNvSpPr>
          <p:nvPr>
            <p:ph type="ctrTitle"/>
          </p:nvPr>
        </p:nvSpPr>
        <p:spPr>
          <a:xfrm>
            <a:off x="1475656" y="2132856"/>
            <a:ext cx="6192688" cy="1470025"/>
          </a:xfrm>
        </p:spPr>
        <p:txBody>
          <a:bodyPr>
            <a:noAutofit/>
          </a:bodyPr>
          <a:lstStyle>
            <a:lvl1pPr algn="ctr">
              <a:defRPr sz="5200" b="1">
                <a:ln>
                  <a:solidFill>
                    <a:schemeClr val="bg1"/>
                  </a:solidFill>
                </a:ln>
                <a:gradFill>
                  <a:gsLst>
                    <a:gs pos="0">
                      <a:srgbClr val="74C1B3"/>
                    </a:gs>
                    <a:gs pos="48000">
                      <a:srgbClr val="3E6688"/>
                    </a:gs>
                    <a:gs pos="100000">
                      <a:srgbClr val="202F3C"/>
                    </a:gs>
                  </a:gsLst>
                  <a:lin ang="5400000" scaled="0"/>
                </a:gradFill>
                <a:effectLst>
                  <a:glow rad="101600">
                    <a:schemeClr val="bg1">
                      <a:alpha val="40000"/>
                    </a:schemeClr>
                  </a:glo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pic>
        <p:nvPicPr>
          <p:cNvPr id="4" name="Picture 2" descr="E:\工作\工作\2012年\3月\PPT母版（新）\logo组合\未命名 -3.png"/>
          <p:cNvPicPr>
            <a:picLocks noChangeAspect="1" noChangeArrowheads="1"/>
          </p:cNvPicPr>
          <p:nvPr userDrawn="1"/>
        </p:nvPicPr>
        <p:blipFill>
          <a:blip r:embed="rId3" cstate="print"/>
          <a:srcRect/>
          <a:stretch>
            <a:fillRect/>
          </a:stretch>
        </p:blipFill>
        <p:spPr bwMode="auto">
          <a:xfrm>
            <a:off x="1403648" y="908720"/>
            <a:ext cx="2388948" cy="1158734"/>
          </a:xfrm>
          <a:prstGeom prst="rect">
            <a:avLst/>
          </a:prstGeom>
          <a:noFill/>
        </p:spPr>
      </p:pic>
    </p:spTree>
    <p:extLst>
      <p:ext uri="{BB962C8B-B14F-4D97-AF65-F5344CB8AC3E}">
        <p14:creationId xmlns:p14="http://schemas.microsoft.com/office/powerpoint/2010/main" val="4210675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20940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460375" marR="0" indent="-460375" algn="l" defTabSz="914363" rtl="0" eaLnBrk="1" fontAlgn="auto" latinLnBrk="0" hangingPunct="1">
              <a:lnSpc>
                <a:spcPct val="90000"/>
              </a:lnSpc>
              <a:spcBef>
                <a:spcPct val="20000"/>
              </a:spcBef>
              <a:spcAft>
                <a:spcPts val="0"/>
              </a:spcAft>
              <a:buClrTx/>
              <a:buSzTx/>
              <a:buFontTx/>
              <a:buBlip>
                <a:blip r:embed="rId2"/>
              </a:buBlip>
              <a:tabLst/>
              <a:defRPr/>
            </a:lvl1pPr>
            <a:lvl2pPr marL="855663" marR="0" indent="-395288" algn="l" defTabSz="914363" rtl="0" eaLnBrk="1" fontAlgn="auto" latinLnBrk="0" hangingPunct="1">
              <a:lnSpc>
                <a:spcPct val="90000"/>
              </a:lnSpc>
              <a:spcBef>
                <a:spcPct val="20000"/>
              </a:spcBef>
              <a:spcAft>
                <a:spcPts val="0"/>
              </a:spcAft>
              <a:buClrTx/>
              <a:buSzTx/>
              <a:buFontTx/>
              <a:buBlip>
                <a:blip r:embed="rId3"/>
              </a:buBlip>
              <a:tabLst/>
              <a:defRPr/>
            </a:lvl2pPr>
          </a:lstStyle>
          <a:p>
            <a:pPr lvl="0"/>
            <a:r>
              <a:rPr lang="en-US" dirty="0" smtClean="0"/>
              <a:t>Click to edit Master text styles</a:t>
            </a:r>
          </a:p>
          <a:p>
            <a:pPr marL="855663" marR="0" lvl="1" indent="-395288" algn="l" defTabSz="914363" rtl="0" eaLnBrk="1" fontAlgn="auto" latinLnBrk="0" hangingPunct="1">
              <a:lnSpc>
                <a:spcPct val="90000"/>
              </a:lnSpc>
              <a:spcBef>
                <a:spcPct val="20000"/>
              </a:spcBef>
              <a:spcAft>
                <a:spcPts val="0"/>
              </a:spcAft>
              <a:buClrTx/>
              <a:buSzTx/>
              <a:buFontTx/>
              <a:buBlip>
                <a:blip r:embed="rId3"/>
              </a:buBlip>
              <a:tabLst/>
              <a:defRP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86398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395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6" name="Footer Placeholder 5"/>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9950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8" name="Footer Placeholder 7"/>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9649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4" name="Footer Placeholder 3"/>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0815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3" name="Footer Placeholder 2"/>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6373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79263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6" name="Footer Placeholder 5"/>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9749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6" name="Footer Placeholder 5"/>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7065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49904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780475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33363" y="169863"/>
            <a:ext cx="6435725"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214313" y="1447800"/>
            <a:ext cx="4038600" cy="2244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05313" y="1447800"/>
            <a:ext cx="4038600" cy="2244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214313" y="3844925"/>
            <a:ext cx="4038600" cy="2246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405313" y="3844925"/>
            <a:ext cx="4038600" cy="2246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a:xfrm>
            <a:off x="6102350" y="6626225"/>
            <a:ext cx="2895600" cy="209550"/>
          </a:xfrm>
        </p:spPr>
        <p:txBody>
          <a:bodyPr/>
          <a:lstStyle>
            <a:lvl1pPr>
              <a:defRPr smtClean="0"/>
            </a:lvl1pPr>
          </a:lstStyle>
          <a:p>
            <a:r>
              <a:rPr lang="en-US">
                <a:solidFill>
                  <a:prstClr val="white">
                    <a:tint val="75000"/>
                  </a:prstClr>
                </a:solidFill>
              </a:rPr>
              <a:t>CWSN'11</a:t>
            </a:r>
          </a:p>
        </p:txBody>
      </p:sp>
      <p:sp>
        <p:nvSpPr>
          <p:cNvPr id="8" name="Slide Number Placeholder 7"/>
          <p:cNvSpPr>
            <a:spLocks noGrp="1"/>
          </p:cNvSpPr>
          <p:nvPr>
            <p:ph type="sldNum" sz="quarter" idx="11"/>
          </p:nvPr>
        </p:nvSpPr>
        <p:spPr>
          <a:xfrm>
            <a:off x="8570913" y="6143625"/>
            <a:ext cx="382587" cy="331788"/>
          </a:xfrm>
        </p:spPr>
        <p:txBody>
          <a:bodyPr/>
          <a:lstStyle>
            <a:lvl1pPr>
              <a:defRPr smtClean="0"/>
            </a:lvl1pPr>
          </a:lstStyle>
          <a:p>
            <a:fld id="{AF5465B4-324E-4344-BF01-500B631CDA54}" type="slidenum">
              <a:rPr lang="en-US">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02626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0"/>
            <a:ext cx="4038600" cy="4525963"/>
          </a:xfrm>
          <a:prstGeom prst="rect">
            <a:avLst/>
          </a:prstGeom>
        </p:spPr>
        <p:txBody>
          <a:bodyPr vert="horz"/>
          <a:lstStyle/>
          <a:p>
            <a:endParaRPr lang="en-US"/>
          </a:p>
        </p:txBody>
      </p:sp>
    </p:spTree>
    <p:extLst>
      <p:ext uri="{BB962C8B-B14F-4D97-AF65-F5344CB8AC3E}">
        <p14:creationId xmlns:p14="http://schemas.microsoft.com/office/powerpoint/2010/main" val="4165186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505608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460375" marR="0" indent="-460375" algn="l" defTabSz="914363" rtl="0" eaLnBrk="1" fontAlgn="auto" latinLnBrk="0" hangingPunct="1">
              <a:lnSpc>
                <a:spcPct val="90000"/>
              </a:lnSpc>
              <a:spcBef>
                <a:spcPct val="20000"/>
              </a:spcBef>
              <a:spcAft>
                <a:spcPts val="0"/>
              </a:spcAft>
              <a:buClrTx/>
              <a:buSzTx/>
              <a:buFontTx/>
              <a:buBlip>
                <a:blip r:embed="rId2"/>
              </a:buBlip>
              <a:tabLst/>
              <a:defRPr/>
            </a:lvl1pPr>
            <a:lvl2pPr marL="855663" marR="0" indent="-395288" algn="l" defTabSz="914363" rtl="0" eaLnBrk="1" fontAlgn="auto" latinLnBrk="0" hangingPunct="1">
              <a:lnSpc>
                <a:spcPct val="90000"/>
              </a:lnSpc>
              <a:spcBef>
                <a:spcPct val="20000"/>
              </a:spcBef>
              <a:spcAft>
                <a:spcPts val="0"/>
              </a:spcAft>
              <a:buClrTx/>
              <a:buSzTx/>
              <a:buFontTx/>
              <a:buBlip>
                <a:blip r:embed="rId3"/>
              </a:buBlip>
              <a:tabLst/>
              <a:defRPr/>
            </a:lvl2pPr>
          </a:lstStyle>
          <a:p>
            <a:pPr lvl="0"/>
            <a:r>
              <a:rPr lang="en-US" dirty="0" smtClean="0"/>
              <a:t>Click to edit Master text styles</a:t>
            </a:r>
          </a:p>
          <a:p>
            <a:pPr marL="855663" marR="0" lvl="1" indent="-395288" algn="l" defTabSz="914363" rtl="0" eaLnBrk="1" fontAlgn="auto" latinLnBrk="0" hangingPunct="1">
              <a:lnSpc>
                <a:spcPct val="90000"/>
              </a:lnSpc>
              <a:spcBef>
                <a:spcPct val="20000"/>
              </a:spcBef>
              <a:spcAft>
                <a:spcPts val="0"/>
              </a:spcAft>
              <a:buClrTx/>
              <a:buSzTx/>
              <a:buFontTx/>
              <a:buBlip>
                <a:blip r:embed="rId3"/>
              </a:buBlip>
              <a:tabLst/>
              <a:defRP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11731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949243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6" name="Footer Placeholder 5"/>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47091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9534929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8" name="Footer Placeholder 7"/>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35418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4" name="Footer Placeholder 3"/>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57776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3" name="Footer Placeholder 2"/>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08164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6" name="Footer Placeholder 5"/>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98239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6" name="Footer Placeholder 5"/>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198965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373218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5" name="Footer Placeholder 4"/>
          <p:cNvSpPr>
            <a:spLocks noGrp="1"/>
          </p:cNvSpPr>
          <p:nvPr>
            <p:ph type="ftr" sz="quarter" idx="11"/>
          </p:nvPr>
        </p:nvSpPr>
        <p:spPr/>
        <p:txBody>
          <a:body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0510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33363" y="169863"/>
            <a:ext cx="6435725"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214313" y="1447800"/>
            <a:ext cx="4038600" cy="2244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05313" y="1447800"/>
            <a:ext cx="4038600" cy="2244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214313" y="3844925"/>
            <a:ext cx="4038600" cy="2246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405313" y="3844925"/>
            <a:ext cx="4038600" cy="2246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a:xfrm>
            <a:off x="6102350" y="6626225"/>
            <a:ext cx="2895600" cy="209550"/>
          </a:xfrm>
        </p:spPr>
        <p:txBody>
          <a:bodyPr/>
          <a:lstStyle>
            <a:lvl1pPr>
              <a:defRPr smtClean="0"/>
            </a:lvl1pPr>
          </a:lstStyle>
          <a:p>
            <a:r>
              <a:rPr lang="en-US">
                <a:solidFill>
                  <a:prstClr val="white">
                    <a:tint val="75000"/>
                  </a:prstClr>
                </a:solidFill>
              </a:rPr>
              <a:t>CWSN'11</a:t>
            </a:r>
          </a:p>
        </p:txBody>
      </p:sp>
      <p:sp>
        <p:nvSpPr>
          <p:cNvPr id="8" name="Slide Number Placeholder 7"/>
          <p:cNvSpPr>
            <a:spLocks noGrp="1"/>
          </p:cNvSpPr>
          <p:nvPr>
            <p:ph type="sldNum" sz="quarter" idx="11"/>
          </p:nvPr>
        </p:nvSpPr>
        <p:spPr>
          <a:xfrm>
            <a:off x="8570913" y="6143625"/>
            <a:ext cx="382587" cy="331788"/>
          </a:xfrm>
        </p:spPr>
        <p:txBody>
          <a:bodyPr/>
          <a:lstStyle>
            <a:lvl1pPr>
              <a:defRPr smtClean="0"/>
            </a:lvl1pPr>
          </a:lstStyle>
          <a:p>
            <a:fld id="{AF5465B4-324E-4344-BF01-500B631CDA54}" type="slidenum">
              <a:rPr lang="en-US">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4634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0"/>
            <a:ext cx="4038600" cy="4525963"/>
          </a:xfrm>
          <a:prstGeom prst="rect">
            <a:avLst/>
          </a:prstGeom>
        </p:spPr>
        <p:txBody>
          <a:bodyPr vert="horz"/>
          <a:lstStyle/>
          <a:p>
            <a:endParaRPr lang="en-US"/>
          </a:p>
        </p:txBody>
      </p:sp>
    </p:spTree>
    <p:extLst>
      <p:ext uri="{BB962C8B-B14F-4D97-AF65-F5344CB8AC3E}">
        <p14:creationId xmlns:p14="http://schemas.microsoft.com/office/powerpoint/2010/main" val="3110925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34787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0808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05218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250977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00034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solidFill>
                  <a:prstClr val="black"/>
                </a:solidFill>
              </a:rPr>
              <a:pPr/>
              <a:t>2014-1-16</a:t>
            </a:fld>
            <a:endParaRPr lang="zh-CN" altLang="en-US">
              <a:solidFill>
                <a:prstClr val="black"/>
              </a:solidFill>
            </a:endParaRPr>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654816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4.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工作\工作\2012年\3月\PPT母版（新）\3\内页-02.png"/>
          <p:cNvPicPr>
            <a:picLocks noChangeAspect="1" noChangeArrowheads="1"/>
          </p:cNvPicPr>
          <p:nvPr userDrawn="1"/>
        </p:nvPicPr>
        <p:blipFill>
          <a:blip r:embed="rId14" cstate="print"/>
          <a:srcRect/>
          <a:stretch>
            <a:fillRect/>
          </a:stretch>
        </p:blipFill>
        <p:spPr bwMode="auto">
          <a:xfrm>
            <a:off x="0" y="-25050"/>
            <a:ext cx="9144000" cy="6883050"/>
          </a:xfrm>
          <a:prstGeom prst="rect">
            <a:avLst/>
          </a:prstGeom>
          <a:noFill/>
        </p:spPr>
      </p:pic>
      <p:sp>
        <p:nvSpPr>
          <p:cNvPr id="2" name="标题占位符 1"/>
          <p:cNvSpPr>
            <a:spLocks noGrp="1"/>
          </p:cNvSpPr>
          <p:nvPr>
            <p:ph type="title"/>
          </p:nvPr>
        </p:nvSpPr>
        <p:spPr>
          <a:xfrm>
            <a:off x="683568" y="0"/>
            <a:ext cx="8229600" cy="562074"/>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89570920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spcBef>
          <a:spcPct val="0"/>
        </a:spcBef>
        <a:buNone/>
        <a:defRPr sz="2400" kern="120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724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200" y="647700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solidFill>
                  <a:prstClr val="white">
                    <a:tint val="75000"/>
                  </a:prstClr>
                </a:solidFill>
              </a:rPr>
              <a:t>9/26/2011</a:t>
            </a:r>
            <a:endParaRPr lang="en-US" dirty="0">
              <a:solidFill>
                <a:prstClr val="white">
                  <a:tint val="75000"/>
                </a:prstClr>
              </a:solidFill>
            </a:endParaRPr>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4"/>
          </p:nvPr>
        </p:nvSpPr>
        <p:spPr>
          <a:xfrm>
            <a:off x="6934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pic>
        <p:nvPicPr>
          <p:cNvPr id="8" name="Picture 14" descr="front"/>
          <p:cNvPicPr>
            <a:picLocks noChangeAspect="1" noChangeArrowheads="1"/>
          </p:cNvPicPr>
          <p:nvPr userDrawn="1"/>
        </p:nvPicPr>
        <p:blipFill>
          <a:blip r:embed="rId15" cstate="print"/>
          <a:srcRect b="22223"/>
          <a:stretch>
            <a:fillRect/>
          </a:stretch>
        </p:blipFill>
        <p:spPr bwMode="auto">
          <a:xfrm>
            <a:off x="8074025" y="0"/>
            <a:ext cx="1069975" cy="900113"/>
          </a:xfrm>
          <a:prstGeom prst="rect">
            <a:avLst/>
          </a:prstGeom>
          <a:noFill/>
        </p:spPr>
      </p:pic>
    </p:spTree>
    <p:extLst>
      <p:ext uri="{BB962C8B-B14F-4D97-AF65-F5344CB8AC3E}">
        <p14:creationId xmlns:p14="http://schemas.microsoft.com/office/powerpoint/2010/main" val="241859923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724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200" y="647700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solidFill>
                  <a:prstClr val="white">
                    <a:tint val="75000"/>
                  </a:prstClr>
                </a:solidFill>
              </a:rPr>
              <a:t>9/26/2011</a:t>
            </a:r>
            <a:endParaRPr lang="en-US" dirty="0">
              <a:solidFill>
                <a:prstClr val="white">
                  <a:tint val="75000"/>
                </a:prstClr>
              </a:solidFill>
            </a:endParaRPr>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white">
                    <a:tint val="75000"/>
                  </a:prstClr>
                </a:solidFill>
              </a:rPr>
              <a:t>CWSN'11</a:t>
            </a:r>
            <a:endParaRPr lang="en-US">
              <a:solidFill>
                <a:prstClr val="white">
                  <a:tint val="75000"/>
                </a:prstClr>
              </a:solidFill>
            </a:endParaRPr>
          </a:p>
        </p:txBody>
      </p:sp>
      <p:sp>
        <p:nvSpPr>
          <p:cNvPr id="6" name="Slide Number Placeholder 5"/>
          <p:cNvSpPr>
            <a:spLocks noGrp="1"/>
          </p:cNvSpPr>
          <p:nvPr>
            <p:ph type="sldNum" sz="quarter" idx="4"/>
          </p:nvPr>
        </p:nvSpPr>
        <p:spPr>
          <a:xfrm>
            <a:off x="6934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88716E-6379-43C9-BB00-D74AC4E6A2F8}" type="slidenum">
              <a:rPr lang="en-US" smtClean="0">
                <a:solidFill>
                  <a:prstClr val="white">
                    <a:tint val="75000"/>
                  </a:prstClr>
                </a:solidFill>
              </a:rPr>
              <a:pPr/>
              <a:t>‹#›</a:t>
            </a:fld>
            <a:endParaRPr lang="en-US">
              <a:solidFill>
                <a:prstClr val="white">
                  <a:tint val="75000"/>
                </a:prstClr>
              </a:solidFill>
            </a:endParaRPr>
          </a:p>
        </p:txBody>
      </p:sp>
      <p:pic>
        <p:nvPicPr>
          <p:cNvPr id="8" name="Picture 14" descr="front"/>
          <p:cNvPicPr>
            <a:picLocks noChangeAspect="1" noChangeArrowheads="1"/>
          </p:cNvPicPr>
          <p:nvPr userDrawn="1"/>
        </p:nvPicPr>
        <p:blipFill>
          <a:blip r:embed="rId15" cstate="print"/>
          <a:srcRect b="22223"/>
          <a:stretch>
            <a:fillRect/>
          </a:stretch>
        </p:blipFill>
        <p:spPr bwMode="auto">
          <a:xfrm>
            <a:off x="8074025" y="0"/>
            <a:ext cx="1069975" cy="900113"/>
          </a:xfrm>
          <a:prstGeom prst="rect">
            <a:avLst/>
          </a:prstGeom>
          <a:noFill/>
        </p:spPr>
      </p:pic>
    </p:spTree>
    <p:extLst>
      <p:ext uri="{BB962C8B-B14F-4D97-AF65-F5344CB8AC3E}">
        <p14:creationId xmlns:p14="http://schemas.microsoft.com/office/powerpoint/2010/main" val="3424865545"/>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62282" y="2420888"/>
            <a:ext cx="6552728" cy="1470025"/>
          </a:xfrm>
        </p:spPr>
        <p:txBody>
          <a:bodyPr/>
          <a:lstStyle/>
          <a:p>
            <a:r>
              <a:rPr lang="zh-CN" altLang="en-US" sz="4800" dirty="0" smtClean="0"/>
              <a:t>物联网标准化的协议栈</a:t>
            </a:r>
            <a:endParaRPr lang="zh-CN" altLang="en-US" sz="4800" dirty="0"/>
          </a:p>
        </p:txBody>
      </p:sp>
      <p:sp>
        <p:nvSpPr>
          <p:cNvPr id="3" name="TextBox 2"/>
          <p:cNvSpPr txBox="1"/>
          <p:nvPr/>
        </p:nvSpPr>
        <p:spPr>
          <a:xfrm>
            <a:off x="4139952" y="4221088"/>
            <a:ext cx="997389" cy="646331"/>
          </a:xfrm>
          <a:prstGeom prst="rect">
            <a:avLst/>
          </a:prstGeom>
          <a:noFill/>
        </p:spPr>
        <p:txBody>
          <a:bodyPr wrap="none" rtlCol="0">
            <a:spAutoFit/>
          </a:bodyPr>
          <a:lstStyle/>
          <a:p>
            <a:pPr algn="ctr"/>
            <a:r>
              <a:rPr lang="zh-CN" altLang="en-US" dirty="0" smtClean="0"/>
              <a:t>肖世良</a:t>
            </a:r>
            <a:endParaRPr lang="en-US" altLang="zh-CN" dirty="0" smtClean="0"/>
          </a:p>
          <a:p>
            <a:pPr algn="ctr"/>
            <a:r>
              <a:rPr lang="en-US" altLang="zh-CN" dirty="0" smtClean="0"/>
              <a:t>2014. 01</a:t>
            </a:r>
            <a:endParaRPr lang="zh-CN" altLang="en-US" dirty="0"/>
          </a:p>
        </p:txBody>
      </p:sp>
    </p:spTree>
    <p:extLst>
      <p:ext uri="{BB962C8B-B14F-4D97-AF65-F5344CB8AC3E}">
        <p14:creationId xmlns:p14="http://schemas.microsoft.com/office/powerpoint/2010/main" val="2635384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ooter Placeholder 3"/>
          <p:cNvSpPr>
            <a:spLocks noGrp="1"/>
          </p:cNvSpPr>
          <p:nvPr>
            <p:ph type="ftr" sz="quarter" idx="10"/>
          </p:nvPr>
        </p:nvSpPr>
        <p:spPr/>
        <p:txBody>
          <a:bodyPr/>
          <a:lstStyle/>
          <a:p>
            <a:r>
              <a:rPr lang="en-US" smtClean="0">
                <a:solidFill>
                  <a:prstClr val="white">
                    <a:tint val="75000"/>
                  </a:prstClr>
                </a:solidFill>
              </a:rPr>
              <a:t>CWSN'11</a:t>
            </a:r>
            <a:endParaRPr lang="en-US" dirty="0">
              <a:solidFill>
                <a:prstClr val="white">
                  <a:tint val="75000"/>
                </a:prstClr>
              </a:solidFill>
            </a:endParaRPr>
          </a:p>
        </p:txBody>
      </p:sp>
      <p:sp>
        <p:nvSpPr>
          <p:cNvPr id="147" name="Slide Number Placeholder 4"/>
          <p:cNvSpPr>
            <a:spLocks noGrp="1"/>
          </p:cNvSpPr>
          <p:nvPr>
            <p:ph type="sldNum" sz="quarter" idx="11"/>
          </p:nvPr>
        </p:nvSpPr>
        <p:spPr/>
        <p:txBody>
          <a:bodyPr/>
          <a:lstStyle/>
          <a:p>
            <a:fld id="{0ACD8AC6-1D72-6B46-B00C-B1147E3ED0A0}" type="slidenum">
              <a:rPr lang="en-US">
                <a:solidFill>
                  <a:prstClr val="white">
                    <a:tint val="75000"/>
                  </a:prstClr>
                </a:solidFill>
              </a:rPr>
              <a:pPr/>
              <a:t>10</a:t>
            </a:fld>
            <a:endParaRPr lang="en-US" dirty="0">
              <a:solidFill>
                <a:prstClr val="white">
                  <a:tint val="75000"/>
                </a:prstClr>
              </a:solidFill>
            </a:endParaRPr>
          </a:p>
        </p:txBody>
      </p:sp>
      <p:sp>
        <p:nvSpPr>
          <p:cNvPr id="412674" name="Rectangle 2"/>
          <p:cNvSpPr>
            <a:spLocks noGrp="1" noChangeArrowheads="1"/>
          </p:cNvSpPr>
          <p:nvPr>
            <p:ph type="title"/>
          </p:nvPr>
        </p:nvSpPr>
        <p:spPr>
          <a:xfrm>
            <a:off x="233363" y="169863"/>
            <a:ext cx="6435725" cy="847725"/>
          </a:xfrm>
          <a:noFill/>
          <a:ln/>
        </p:spPr>
        <p:txBody>
          <a:bodyPr rIns="35717"/>
          <a:lstStyle/>
          <a:p>
            <a:r>
              <a:rPr lang="en-US" dirty="0"/>
              <a:t>A Low-Power Standard Link</a:t>
            </a:r>
            <a:endParaRPr lang="en-US" sz="1000" dirty="0"/>
          </a:p>
        </p:txBody>
      </p:sp>
      <p:graphicFrame>
        <p:nvGraphicFramePr>
          <p:cNvPr id="412820" name="Group 148"/>
          <p:cNvGraphicFramePr>
            <a:graphicFrameLocks noGrp="1"/>
          </p:cNvGraphicFramePr>
          <p:nvPr/>
        </p:nvGraphicFramePr>
        <p:xfrm>
          <a:off x="533402" y="1447800"/>
          <a:ext cx="8013696" cy="3503613"/>
        </p:xfrm>
        <a:graphic>
          <a:graphicData uri="http://schemas.openxmlformats.org/drawingml/2006/table">
            <a:tbl>
              <a:tblPr/>
              <a:tblGrid>
                <a:gridCol w="1600198"/>
                <a:gridCol w="1219200"/>
                <a:gridCol w="1187450"/>
                <a:gridCol w="1336194"/>
                <a:gridCol w="1334461"/>
                <a:gridCol w="1336193"/>
              </a:tblGrid>
              <a:tr h="7366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1600" b="1" i="0" u="none" strike="noStrike" cap="none" normalizeH="0" baseline="0" dirty="0">
                        <a:ln>
                          <a:noFill/>
                        </a:ln>
                        <a:solidFill>
                          <a:srgbClr val="00387D"/>
                        </a:solidFill>
                        <a:effectLst/>
                        <a:latin typeface="Arial" charset="0"/>
                      </a:endParaRP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600" b="1" i="0" u="none" strike="noStrike" cap="none" normalizeH="0" baseline="0" dirty="0">
                          <a:ln>
                            <a:noFill/>
                          </a:ln>
                          <a:solidFill>
                            <a:srgbClr val="000000"/>
                          </a:solidFill>
                          <a:effectLst/>
                          <a:latin typeface="Arial" charset="0"/>
                        </a:rPr>
                        <a:t>802.15.4</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600" b="1" i="0" u="none" strike="noStrike" cap="none" normalizeH="0" baseline="0" dirty="0">
                          <a:ln>
                            <a:noFill/>
                          </a:ln>
                          <a:solidFill>
                            <a:srgbClr val="000000"/>
                          </a:solidFill>
                          <a:effectLst/>
                          <a:latin typeface="Arial" charset="0"/>
                        </a:rPr>
                        <a:t>802.15.1</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600" b="1" i="0" u="none" strike="noStrike" cap="none" normalizeH="0" baseline="0" dirty="0">
                          <a:ln>
                            <a:noFill/>
                          </a:ln>
                          <a:solidFill>
                            <a:srgbClr val="000000"/>
                          </a:solidFill>
                          <a:effectLst/>
                          <a:latin typeface="Arial" charset="0"/>
                        </a:rPr>
                        <a:t>802.15.3</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600" b="1" i="0" u="none" strike="noStrike" cap="none" normalizeH="0" baseline="0" dirty="0">
                          <a:ln>
                            <a:noFill/>
                          </a:ln>
                          <a:solidFill>
                            <a:srgbClr val="000000"/>
                          </a:solidFill>
                          <a:effectLst/>
                          <a:latin typeface="Arial" charset="0"/>
                        </a:rPr>
                        <a:t>802.11</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600" b="1" i="0" u="none" strike="noStrike" cap="none" normalizeH="0" baseline="0" dirty="0">
                          <a:ln>
                            <a:noFill/>
                          </a:ln>
                          <a:solidFill>
                            <a:srgbClr val="000000"/>
                          </a:solidFill>
                          <a:effectLst/>
                          <a:latin typeface="Arial" charset="0"/>
                        </a:rPr>
                        <a:t>802.3</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r>
              <a:tr h="37782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chemeClr val="bg1"/>
                          </a:solidFill>
                          <a:effectLst/>
                          <a:latin typeface="Arial" charset="0"/>
                        </a:rPr>
                        <a:t>Class</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dirty="0">
                          <a:ln>
                            <a:noFill/>
                          </a:ln>
                          <a:solidFill>
                            <a:srgbClr val="FFFF00"/>
                          </a:solidFill>
                          <a:effectLst/>
                          <a:latin typeface="Arial" charset="0"/>
                        </a:rPr>
                        <a:t>WPAN</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WPAN</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WPAN</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WLAN</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LAN</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r>
              <a:tr h="37782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chemeClr val="bg1"/>
                          </a:solidFill>
                          <a:effectLst/>
                          <a:latin typeface="Arial" charset="0"/>
                        </a:rPr>
                        <a:t>Lifetime (days)</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dirty="0">
                          <a:ln>
                            <a:noFill/>
                          </a:ln>
                          <a:solidFill>
                            <a:srgbClr val="FFFF00"/>
                          </a:solidFill>
                          <a:effectLst/>
                          <a:latin typeface="Arial" charset="0"/>
                        </a:rPr>
                        <a:t>100-1000+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1-7</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Powered</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0.1-5</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Powered</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r>
              <a:tr h="41592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chemeClr val="bg1"/>
                          </a:solidFill>
                          <a:effectLst/>
                          <a:latin typeface="Arial" charset="0"/>
                        </a:rPr>
                        <a:t>Net Size</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65535</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7</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243</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30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1024</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r>
              <a:tr h="37782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chemeClr val="bg1"/>
                          </a:solidFill>
                          <a:effectLst/>
                          <a:latin typeface="Arial" charset="0"/>
                        </a:rPr>
                        <a:t>BW (kbps)</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20-250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720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11,000+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11,000+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100,000+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r>
              <a:tr h="37782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chemeClr val="bg1"/>
                          </a:solidFill>
                          <a:effectLst/>
                          <a:latin typeface="Arial" charset="0"/>
                        </a:rPr>
                        <a:t>Range (</a:t>
                      </a:r>
                      <a:r>
                        <a:rPr kumimoji="0" lang="en-US" sz="1400" b="1" i="0" u="none" strike="noStrike" cap="none" normalizeH="0" baseline="0" dirty="0" err="1">
                          <a:ln>
                            <a:noFill/>
                          </a:ln>
                          <a:solidFill>
                            <a:schemeClr val="bg1"/>
                          </a:solidFill>
                          <a:effectLst/>
                          <a:latin typeface="Arial" charset="0"/>
                        </a:rPr>
                        <a:t>m</a:t>
                      </a:r>
                      <a:r>
                        <a:rPr kumimoji="0" lang="en-US" sz="1400" b="1" i="0" u="none" strike="noStrike" cap="none" normalizeH="0" baseline="0" dirty="0">
                          <a:ln>
                            <a:noFill/>
                          </a:ln>
                          <a:solidFill>
                            <a:schemeClr val="bg1"/>
                          </a:solidFill>
                          <a:effectLst/>
                          <a:latin typeface="Arial" charset="0"/>
                        </a:rPr>
                        <a:t>)</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1-75+</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1-10+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dirty="0">
                          <a:ln>
                            <a:noFill/>
                          </a:ln>
                          <a:solidFill>
                            <a:srgbClr val="FFFF00"/>
                          </a:solidFill>
                          <a:effectLst/>
                          <a:latin typeface="Arial" charset="0"/>
                        </a:rPr>
                        <a:t>10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1-100</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185 (wired)</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r>
              <a:tr h="8397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chemeClr val="bg1"/>
                          </a:solidFill>
                          <a:effectLst/>
                          <a:latin typeface="Arial" charset="0"/>
                        </a:rPr>
                        <a:t>Goals</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Low Power, Large Scale, Low Cost</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Cable Replacement</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a:ln>
                            <a:noFill/>
                          </a:ln>
                          <a:solidFill>
                            <a:srgbClr val="FFFF00"/>
                          </a:solidFill>
                          <a:effectLst/>
                          <a:latin typeface="Arial" charset="0"/>
                        </a:rPr>
                        <a:t>Cable Replacement</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dirty="0">
                          <a:ln>
                            <a:noFill/>
                          </a:ln>
                          <a:solidFill>
                            <a:srgbClr val="FFFF00"/>
                          </a:solidFill>
                          <a:effectLst/>
                          <a:latin typeface="Arial" charset="0"/>
                        </a:rPr>
                        <a:t>Throughput</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300" b="1" i="0" u="none" strike="noStrike" cap="none" normalizeH="0" baseline="0" dirty="0">
                          <a:ln>
                            <a:noFill/>
                          </a:ln>
                          <a:solidFill>
                            <a:srgbClr val="FFFF00"/>
                          </a:solidFill>
                          <a:effectLst/>
                          <a:latin typeface="Arial" charset="0"/>
                        </a:rPr>
                        <a:t>Throughput</a:t>
                      </a:r>
                    </a:p>
                  </a:txBody>
                  <a:tcPr marL="35717" marR="35717" marT="35717" marB="35717"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191919"/>
                    </a:solidFill>
                  </a:tcPr>
                </a:tc>
              </a:tr>
            </a:tbl>
          </a:graphicData>
        </a:graphic>
      </p:graphicFrame>
      <p:pic>
        <p:nvPicPr>
          <p:cNvPr id="412815" name="Picture 143"/>
          <p:cNvPicPr>
            <a:picLocks noChangeArrowheads="1"/>
          </p:cNvPicPr>
          <p:nvPr/>
        </p:nvPicPr>
        <p:blipFill>
          <a:blip r:embed="rId3" cstate="print"/>
          <a:srcRect/>
          <a:stretch>
            <a:fillRect/>
          </a:stretch>
        </p:blipFill>
        <p:spPr bwMode="auto">
          <a:xfrm>
            <a:off x="6691313" y="508000"/>
            <a:ext cx="2114550" cy="660400"/>
          </a:xfrm>
          <a:prstGeom prst="rect">
            <a:avLst/>
          </a:prstGeom>
          <a:noFill/>
          <a:ln w="12700">
            <a:noFill/>
            <a:miter lim="800000"/>
            <a:headEnd/>
            <a:tailEnd/>
          </a:ln>
          <a:effectLst>
            <a:outerShdw blurRad="127000" dist="76199" dir="2700000" algn="ctr" rotWithShape="0">
              <a:schemeClr val="bg2">
                <a:alpha val="75000"/>
              </a:schemeClr>
            </a:outerShdw>
          </a:effectLst>
        </p:spPr>
      </p:pic>
      <p:sp>
        <p:nvSpPr>
          <p:cNvPr id="412821" name="Rectangle 149"/>
          <p:cNvSpPr>
            <a:spLocks noGrp="1" noChangeArrowheads="1"/>
          </p:cNvSpPr>
          <p:nvPr>
            <p:ph type="body" idx="1"/>
          </p:nvPr>
        </p:nvSpPr>
        <p:spPr>
          <a:xfrm>
            <a:off x="395288" y="5086350"/>
            <a:ext cx="8439150" cy="1309688"/>
          </a:xfrm>
        </p:spPr>
        <p:txBody>
          <a:bodyPr/>
          <a:lstStyle/>
          <a:p>
            <a:r>
              <a:rPr lang="en-US" dirty="0"/>
              <a:t>Low Transmit power, Low </a:t>
            </a:r>
            <a:r>
              <a:rPr lang="en-US" dirty="0" smtClean="0"/>
              <a:t>Signal-to-noise Ratio (SNR), </a:t>
            </a:r>
            <a:r>
              <a:rPr lang="en-US" dirty="0"/>
              <a:t>modest BW, Little Frames</a:t>
            </a:r>
          </a:p>
        </p:txBody>
      </p:sp>
      <p:sp>
        <p:nvSpPr>
          <p:cNvPr id="9" name="Date Placeholder 8"/>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sp>
        <p:nvSpPr>
          <p:cNvPr id="2" name="下箭头 1"/>
          <p:cNvSpPr/>
          <p:nvPr/>
        </p:nvSpPr>
        <p:spPr>
          <a:xfrm>
            <a:off x="2679376" y="881112"/>
            <a:ext cx="288032" cy="57457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183995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11</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低功耗的物理层 ：</a:t>
            </a:r>
            <a:r>
              <a:rPr lang="en-US" altLang="zh-CN" dirty="0" smtClean="0"/>
              <a:t>IEEE 802.15.4 PHY </a:t>
            </a:r>
            <a:r>
              <a:rPr lang="zh-CN" altLang="en-US" dirty="0" smtClean="0"/>
              <a:t>层标准</a:t>
            </a:r>
            <a:endParaRPr lang="zh-CN" altLang="en-US" dirty="0"/>
          </a:p>
        </p:txBody>
      </p:sp>
      <p:sp>
        <p:nvSpPr>
          <p:cNvPr id="2" name="TextBox 1"/>
          <p:cNvSpPr txBox="1"/>
          <p:nvPr/>
        </p:nvSpPr>
        <p:spPr>
          <a:xfrm>
            <a:off x="198243" y="971436"/>
            <a:ext cx="1928028" cy="307777"/>
          </a:xfrm>
          <a:prstGeom prst="rect">
            <a:avLst/>
          </a:prstGeom>
          <a:noFill/>
        </p:spPr>
        <p:txBody>
          <a:bodyPr wrap="none" rtlCol="0">
            <a:spAutoFit/>
          </a:bodyPr>
          <a:lstStyle/>
          <a:p>
            <a:r>
              <a:rPr lang="en-US" altLang="zh-CN" sz="1400" dirty="0" smtClean="0"/>
              <a:t>(</a:t>
            </a:r>
            <a:r>
              <a:rPr lang="zh-CN" altLang="en-US" sz="1400" dirty="0" smtClean="0"/>
              <a:t>发</a:t>
            </a:r>
            <a:r>
              <a:rPr lang="en-US" altLang="zh-CN" sz="1400" dirty="0" smtClean="0"/>
              <a:t>)</a:t>
            </a:r>
            <a:r>
              <a:rPr lang="zh-CN" altLang="en-US" sz="1400" dirty="0" smtClean="0"/>
              <a:t>调制</a:t>
            </a:r>
            <a:r>
              <a:rPr lang="en-US" altLang="zh-CN" sz="1400" dirty="0" smtClean="0"/>
              <a:t>-&gt;PA-&gt;</a:t>
            </a:r>
            <a:r>
              <a:rPr lang="zh-CN" altLang="en-US" sz="1400" dirty="0" smtClean="0"/>
              <a:t>天线</a:t>
            </a:r>
            <a:endParaRPr lang="zh-CN" altLang="en-US" sz="1400" dirty="0"/>
          </a:p>
        </p:txBody>
      </p:sp>
      <p:sp>
        <p:nvSpPr>
          <p:cNvPr id="23" name="TextBox 22"/>
          <p:cNvSpPr txBox="1"/>
          <p:nvPr/>
        </p:nvSpPr>
        <p:spPr>
          <a:xfrm>
            <a:off x="3079101" y="971436"/>
            <a:ext cx="2057423" cy="307777"/>
          </a:xfrm>
          <a:prstGeom prst="rect">
            <a:avLst/>
          </a:prstGeom>
          <a:noFill/>
        </p:spPr>
        <p:txBody>
          <a:bodyPr wrap="none" rtlCol="0">
            <a:spAutoFit/>
          </a:bodyPr>
          <a:lstStyle/>
          <a:p>
            <a:r>
              <a:rPr lang="en-US" altLang="zh-CN" sz="1400" dirty="0" smtClean="0"/>
              <a:t>(</a:t>
            </a:r>
            <a:r>
              <a:rPr lang="zh-CN" altLang="en-US" sz="1400" dirty="0" smtClean="0"/>
              <a:t>收</a:t>
            </a:r>
            <a:r>
              <a:rPr lang="en-US" altLang="zh-CN" sz="1400" dirty="0" smtClean="0"/>
              <a:t>)</a:t>
            </a:r>
            <a:r>
              <a:rPr lang="zh-CN" altLang="en-US" sz="1400" dirty="0" smtClean="0"/>
              <a:t>天线</a:t>
            </a:r>
            <a:r>
              <a:rPr lang="en-US" altLang="zh-CN" sz="1400" dirty="0" smtClean="0"/>
              <a:t>-&gt;LNA-&gt;</a:t>
            </a:r>
            <a:r>
              <a:rPr lang="zh-CN" altLang="en-US" sz="1400" dirty="0"/>
              <a:t>解调</a:t>
            </a:r>
          </a:p>
        </p:txBody>
      </p:sp>
      <p:sp>
        <p:nvSpPr>
          <p:cNvPr id="4" name="TextBox 3"/>
          <p:cNvSpPr txBox="1"/>
          <p:nvPr/>
        </p:nvSpPr>
        <p:spPr>
          <a:xfrm>
            <a:off x="-32" y="613773"/>
            <a:ext cx="1441420" cy="307777"/>
          </a:xfrm>
          <a:prstGeom prst="rect">
            <a:avLst/>
          </a:prstGeom>
          <a:noFill/>
        </p:spPr>
        <p:txBody>
          <a:bodyPr wrap="none" rtlCol="0">
            <a:spAutoFit/>
          </a:bodyPr>
          <a:lstStyle/>
          <a:p>
            <a:r>
              <a:rPr lang="zh-CN" altLang="en-US" sz="1400" dirty="0" smtClean="0"/>
              <a:t>射频收发过程：</a:t>
            </a:r>
            <a:endParaRPr lang="zh-CN" altLang="en-US" sz="1400" dirty="0"/>
          </a:p>
        </p:txBody>
      </p:sp>
      <p:sp>
        <p:nvSpPr>
          <p:cNvPr id="5" name="云形 4"/>
          <p:cNvSpPr/>
          <p:nvPr/>
        </p:nvSpPr>
        <p:spPr>
          <a:xfrm>
            <a:off x="2214546" y="928670"/>
            <a:ext cx="576064" cy="35766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TextBox 24"/>
          <p:cNvSpPr txBox="1"/>
          <p:nvPr/>
        </p:nvSpPr>
        <p:spPr>
          <a:xfrm>
            <a:off x="101363" y="1350531"/>
            <a:ext cx="5425472" cy="523220"/>
          </a:xfrm>
          <a:prstGeom prst="rect">
            <a:avLst/>
          </a:prstGeom>
          <a:noFill/>
        </p:spPr>
        <p:txBody>
          <a:bodyPr wrap="square" rtlCol="0">
            <a:spAutoFit/>
          </a:bodyPr>
          <a:lstStyle/>
          <a:p>
            <a:r>
              <a:rPr lang="zh-CN" altLang="en-US" sz="1400" dirty="0" smtClean="0"/>
              <a:t>射频工作时，</a:t>
            </a:r>
            <a:r>
              <a:rPr lang="zh-CN" altLang="en-US" sz="1400" dirty="0"/>
              <a:t>调制、解调、</a:t>
            </a:r>
            <a:r>
              <a:rPr lang="en-US" altLang="zh-CN" sz="1400" dirty="0"/>
              <a:t>PA</a:t>
            </a:r>
            <a:r>
              <a:rPr lang="zh-CN" altLang="en-US" sz="1400" dirty="0"/>
              <a:t>、</a:t>
            </a:r>
            <a:r>
              <a:rPr lang="en-US" altLang="zh-CN" sz="1400" dirty="0"/>
              <a:t>LNA</a:t>
            </a:r>
            <a:r>
              <a:rPr lang="zh-CN" altLang="en-US" sz="1400" dirty="0"/>
              <a:t>都要</a:t>
            </a:r>
            <a:r>
              <a:rPr lang="zh-CN" altLang="en-US" sz="1400" dirty="0" smtClean="0"/>
              <a:t>消耗很大的电流。射频关闭时，则不需要消耗能量。</a:t>
            </a:r>
            <a:endParaRPr lang="zh-CN" altLang="en-US" sz="1400" dirty="0"/>
          </a:p>
        </p:txBody>
      </p:sp>
      <p:sp>
        <p:nvSpPr>
          <p:cNvPr id="27" name="TextBox 26"/>
          <p:cNvSpPr txBox="1"/>
          <p:nvPr/>
        </p:nvSpPr>
        <p:spPr>
          <a:xfrm>
            <a:off x="0" y="2071678"/>
            <a:ext cx="5580112" cy="523220"/>
          </a:xfrm>
          <a:prstGeom prst="rect">
            <a:avLst/>
          </a:prstGeom>
          <a:noFill/>
        </p:spPr>
        <p:txBody>
          <a:bodyPr wrap="square" rtlCol="0">
            <a:spAutoFit/>
          </a:bodyPr>
          <a:lstStyle/>
          <a:p>
            <a:r>
              <a:rPr lang="zh-CN" altLang="en-US" sz="1400" dirty="0" smtClean="0"/>
              <a:t>一个好的协议栈，应当在满足数据可靠传输的同时，使射频在大部分时间关闭。</a:t>
            </a:r>
            <a:endParaRPr lang="zh-CN" altLang="en-US" sz="1400" dirty="0"/>
          </a:p>
        </p:txBody>
      </p:sp>
      <p:sp>
        <p:nvSpPr>
          <p:cNvPr id="28" name="下箭头 27"/>
          <p:cNvSpPr/>
          <p:nvPr/>
        </p:nvSpPr>
        <p:spPr>
          <a:xfrm>
            <a:off x="2571736" y="1714488"/>
            <a:ext cx="245108" cy="3632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596" y="2677307"/>
            <a:ext cx="3779087" cy="2450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043608" y="5109352"/>
            <a:ext cx="646331" cy="369332"/>
          </a:xfrm>
          <a:prstGeom prst="rect">
            <a:avLst/>
          </a:prstGeom>
          <a:noFill/>
        </p:spPr>
        <p:txBody>
          <a:bodyPr wrap="none" rtlCol="0">
            <a:spAutoFit/>
          </a:bodyPr>
          <a:lstStyle/>
          <a:p>
            <a:r>
              <a:rPr lang="zh-CN" altLang="en-US" b="1" dirty="0" smtClean="0">
                <a:solidFill>
                  <a:srgbClr val="FF0000"/>
                </a:solidFill>
              </a:rPr>
              <a:t>发送</a:t>
            </a:r>
            <a:endParaRPr lang="zh-CN" altLang="en-US" b="1" dirty="0">
              <a:solidFill>
                <a:srgbClr val="FF0000"/>
              </a:solidFill>
            </a:endParaRPr>
          </a:p>
        </p:txBody>
      </p:sp>
      <p:sp>
        <p:nvSpPr>
          <p:cNvPr id="32" name="TextBox 31"/>
          <p:cNvSpPr txBox="1"/>
          <p:nvPr/>
        </p:nvSpPr>
        <p:spPr>
          <a:xfrm>
            <a:off x="1043608" y="5494908"/>
            <a:ext cx="646331" cy="369332"/>
          </a:xfrm>
          <a:prstGeom prst="rect">
            <a:avLst/>
          </a:prstGeom>
          <a:noFill/>
        </p:spPr>
        <p:txBody>
          <a:bodyPr wrap="none" rtlCol="0">
            <a:spAutoFit/>
          </a:bodyPr>
          <a:lstStyle/>
          <a:p>
            <a:r>
              <a:rPr lang="zh-CN" altLang="en-US" b="1" dirty="0" smtClean="0">
                <a:solidFill>
                  <a:srgbClr val="FF0000"/>
                </a:solidFill>
              </a:rPr>
              <a:t>接收</a:t>
            </a:r>
            <a:endParaRPr lang="zh-CN" altLang="en-US" b="1" dirty="0">
              <a:solidFill>
                <a:srgbClr val="FF0000"/>
              </a:solidFill>
            </a:endParaRPr>
          </a:p>
        </p:txBody>
      </p:sp>
      <p:sp>
        <p:nvSpPr>
          <p:cNvPr id="33" name="TextBox 32"/>
          <p:cNvSpPr txBox="1"/>
          <p:nvPr/>
        </p:nvSpPr>
        <p:spPr>
          <a:xfrm>
            <a:off x="1043608" y="5867980"/>
            <a:ext cx="646331" cy="369332"/>
          </a:xfrm>
          <a:prstGeom prst="rect">
            <a:avLst/>
          </a:prstGeom>
          <a:noFill/>
        </p:spPr>
        <p:txBody>
          <a:bodyPr wrap="none" rtlCol="0">
            <a:spAutoFit/>
          </a:bodyPr>
          <a:lstStyle/>
          <a:p>
            <a:r>
              <a:rPr lang="zh-CN" altLang="en-US" dirty="0" smtClean="0"/>
              <a:t>睡眠</a:t>
            </a:r>
            <a:endParaRPr lang="zh-CN" altLang="en-US" dirty="0"/>
          </a:p>
        </p:txBody>
      </p:sp>
      <p:sp>
        <p:nvSpPr>
          <p:cNvPr id="34" name="TextBox 33"/>
          <p:cNvSpPr txBox="1"/>
          <p:nvPr/>
        </p:nvSpPr>
        <p:spPr>
          <a:xfrm>
            <a:off x="1933528" y="5308754"/>
            <a:ext cx="2627642" cy="338554"/>
          </a:xfrm>
          <a:prstGeom prst="rect">
            <a:avLst/>
          </a:prstGeom>
          <a:noFill/>
        </p:spPr>
        <p:txBody>
          <a:bodyPr wrap="none" rtlCol="0">
            <a:spAutoFit/>
          </a:bodyPr>
          <a:lstStyle/>
          <a:p>
            <a:r>
              <a:rPr lang="zh-CN" altLang="en-US" sz="1600" dirty="0" smtClean="0"/>
              <a:t>空闲侦听</a:t>
            </a:r>
            <a:r>
              <a:rPr lang="en-US" altLang="zh-CN" sz="1600" dirty="0" smtClean="0"/>
              <a:t>(</a:t>
            </a:r>
            <a:r>
              <a:rPr lang="zh-CN" altLang="en-US" sz="1600" dirty="0" smtClean="0"/>
              <a:t>没有接收数据包</a:t>
            </a:r>
            <a:r>
              <a:rPr lang="en-US" altLang="zh-CN" sz="1600" dirty="0" smtClean="0"/>
              <a:t>)</a:t>
            </a:r>
            <a:endParaRPr lang="zh-CN" altLang="en-US" sz="1600" dirty="0"/>
          </a:p>
        </p:txBody>
      </p:sp>
      <p:sp>
        <p:nvSpPr>
          <p:cNvPr id="35" name="TextBox 34"/>
          <p:cNvSpPr txBox="1"/>
          <p:nvPr/>
        </p:nvSpPr>
        <p:spPr>
          <a:xfrm>
            <a:off x="1993260" y="5634894"/>
            <a:ext cx="1210588" cy="338554"/>
          </a:xfrm>
          <a:prstGeom prst="rect">
            <a:avLst/>
          </a:prstGeom>
          <a:noFill/>
        </p:spPr>
        <p:txBody>
          <a:bodyPr wrap="none" rtlCol="0">
            <a:spAutoFit/>
          </a:bodyPr>
          <a:lstStyle/>
          <a:p>
            <a:r>
              <a:rPr lang="zh-CN" altLang="en-US" sz="1600" dirty="0" smtClean="0"/>
              <a:t>接收数据包</a:t>
            </a:r>
            <a:endParaRPr lang="zh-CN" altLang="en-US" sz="1600" dirty="0"/>
          </a:p>
        </p:txBody>
      </p:sp>
      <p:sp>
        <p:nvSpPr>
          <p:cNvPr id="30" name="左大括号 29"/>
          <p:cNvSpPr/>
          <p:nvPr/>
        </p:nvSpPr>
        <p:spPr>
          <a:xfrm>
            <a:off x="1691680" y="5494908"/>
            <a:ext cx="288032" cy="3092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左大括号 30"/>
          <p:cNvSpPr/>
          <p:nvPr/>
        </p:nvSpPr>
        <p:spPr>
          <a:xfrm>
            <a:off x="755576" y="5294018"/>
            <a:ext cx="288032" cy="7586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圆角矩形 35"/>
          <p:cNvSpPr/>
          <p:nvPr/>
        </p:nvSpPr>
        <p:spPr>
          <a:xfrm>
            <a:off x="4824449" y="4996654"/>
            <a:ext cx="3731761" cy="4605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发送数据包少，不代表能耗就低。</a:t>
            </a:r>
            <a:endParaRPr lang="zh-CN" altLang="en-US" dirty="0"/>
          </a:p>
        </p:txBody>
      </p:sp>
      <p:sp>
        <p:nvSpPr>
          <p:cNvPr id="37" name="TextBox 36"/>
          <p:cNvSpPr txBox="1"/>
          <p:nvPr/>
        </p:nvSpPr>
        <p:spPr>
          <a:xfrm>
            <a:off x="5429256" y="786179"/>
            <a:ext cx="1980029" cy="307777"/>
          </a:xfrm>
          <a:prstGeom prst="rect">
            <a:avLst/>
          </a:prstGeom>
          <a:noFill/>
        </p:spPr>
        <p:txBody>
          <a:bodyPr wrap="none" rtlCol="0">
            <a:spAutoFit/>
          </a:bodyPr>
          <a:lstStyle/>
          <a:p>
            <a:r>
              <a:rPr lang="zh-CN" altLang="en-US" sz="1400" dirty="0" smtClean="0"/>
              <a:t>要降低节点的通信能耗</a:t>
            </a:r>
            <a:endParaRPr lang="zh-CN" altLang="en-US" sz="1400" dirty="0"/>
          </a:p>
        </p:txBody>
      </p:sp>
      <p:sp>
        <p:nvSpPr>
          <p:cNvPr id="39" name="TextBox 38"/>
          <p:cNvSpPr txBox="1"/>
          <p:nvPr/>
        </p:nvSpPr>
        <p:spPr>
          <a:xfrm>
            <a:off x="5717288" y="1123245"/>
            <a:ext cx="2335896" cy="307777"/>
          </a:xfrm>
          <a:prstGeom prst="rect">
            <a:avLst/>
          </a:prstGeom>
          <a:noFill/>
        </p:spPr>
        <p:txBody>
          <a:bodyPr wrap="none" rtlCol="0">
            <a:spAutoFit/>
          </a:bodyPr>
          <a:lstStyle/>
          <a:p>
            <a:r>
              <a:rPr lang="en-US" altLang="zh-CN" sz="1400" dirty="0" smtClean="0"/>
              <a:t>1 </a:t>
            </a:r>
            <a:r>
              <a:rPr lang="zh-CN" altLang="en-US" sz="1400" dirty="0" smtClean="0"/>
              <a:t>选择功耗更低的射频器件</a:t>
            </a:r>
            <a:endParaRPr lang="zh-CN" altLang="en-US" sz="1400" dirty="0"/>
          </a:p>
        </p:txBody>
      </p:sp>
      <p:sp>
        <p:nvSpPr>
          <p:cNvPr id="40" name="TextBox 39"/>
          <p:cNvSpPr txBox="1"/>
          <p:nvPr/>
        </p:nvSpPr>
        <p:spPr>
          <a:xfrm>
            <a:off x="5717288" y="1465609"/>
            <a:ext cx="2874505" cy="307777"/>
          </a:xfrm>
          <a:prstGeom prst="rect">
            <a:avLst/>
          </a:prstGeom>
          <a:noFill/>
        </p:spPr>
        <p:txBody>
          <a:bodyPr wrap="none" rtlCol="0">
            <a:spAutoFit/>
          </a:bodyPr>
          <a:lstStyle/>
          <a:p>
            <a:r>
              <a:rPr lang="en-US" altLang="zh-CN" sz="1400" dirty="0" smtClean="0"/>
              <a:t>2 </a:t>
            </a:r>
            <a:r>
              <a:rPr lang="zh-CN" altLang="en-US" sz="1400" dirty="0" smtClean="0"/>
              <a:t>使用射频占空比更低的通信协议</a:t>
            </a:r>
            <a:endParaRPr lang="zh-CN" altLang="en-US" sz="1400" dirty="0"/>
          </a:p>
        </p:txBody>
      </p:sp>
      <p:sp>
        <p:nvSpPr>
          <p:cNvPr id="41" name="TextBox 40"/>
          <p:cNvSpPr txBox="1"/>
          <p:nvPr/>
        </p:nvSpPr>
        <p:spPr>
          <a:xfrm>
            <a:off x="5459562" y="1859458"/>
            <a:ext cx="4074150" cy="307777"/>
          </a:xfrm>
          <a:prstGeom prst="rect">
            <a:avLst/>
          </a:prstGeom>
          <a:noFill/>
        </p:spPr>
        <p:txBody>
          <a:bodyPr wrap="square" rtlCol="0">
            <a:spAutoFit/>
          </a:bodyPr>
          <a:lstStyle/>
          <a:p>
            <a:r>
              <a:rPr lang="zh-CN" altLang="en-US" sz="1400" dirty="0" smtClean="0"/>
              <a:t>举例：节点，</a:t>
            </a:r>
            <a:r>
              <a:rPr lang="en-US" altLang="zh-CN" sz="1400" dirty="0" smtClean="0"/>
              <a:t>2</a:t>
            </a:r>
            <a:r>
              <a:rPr lang="zh-CN" altLang="en-US" sz="1400" dirty="0" smtClean="0"/>
              <a:t>节</a:t>
            </a:r>
            <a:r>
              <a:rPr lang="en-US" altLang="zh-CN" sz="1400" dirty="0" smtClean="0"/>
              <a:t>AA</a:t>
            </a:r>
            <a:r>
              <a:rPr lang="zh-CN" altLang="en-US" sz="1400" dirty="0" smtClean="0"/>
              <a:t>电池，共</a:t>
            </a:r>
            <a:r>
              <a:rPr lang="en-US" altLang="zh-CN" sz="1400" dirty="0" smtClean="0"/>
              <a:t>3000mAh</a:t>
            </a:r>
            <a:endParaRPr lang="zh-CN" altLang="en-US" sz="1400" dirty="0"/>
          </a:p>
        </p:txBody>
      </p:sp>
      <p:sp>
        <p:nvSpPr>
          <p:cNvPr id="42" name="TextBox 41"/>
          <p:cNvSpPr txBox="1"/>
          <p:nvPr/>
        </p:nvSpPr>
        <p:spPr>
          <a:xfrm>
            <a:off x="5502988" y="2283976"/>
            <a:ext cx="3498168" cy="276999"/>
          </a:xfrm>
          <a:prstGeom prst="rect">
            <a:avLst/>
          </a:prstGeom>
          <a:noFill/>
        </p:spPr>
        <p:txBody>
          <a:bodyPr wrap="square" rtlCol="0">
            <a:spAutoFit/>
          </a:bodyPr>
          <a:lstStyle/>
          <a:p>
            <a:r>
              <a:rPr lang="zh-CN" altLang="en-US" sz="1200" dirty="0" smtClean="0"/>
              <a:t>工作方式</a:t>
            </a:r>
            <a:r>
              <a:rPr lang="en-US" altLang="zh-CN" sz="1200" dirty="0" smtClean="0"/>
              <a:t>1</a:t>
            </a:r>
            <a:r>
              <a:rPr lang="zh-CN" altLang="en-US" sz="1200" dirty="0" smtClean="0"/>
              <a:t>：</a:t>
            </a:r>
            <a:r>
              <a:rPr lang="en-US" altLang="zh-CN" sz="1200" dirty="0" smtClean="0"/>
              <a:t>AT86RF231</a:t>
            </a:r>
            <a:r>
              <a:rPr lang="zh-CN" altLang="en-US" sz="1200" dirty="0" smtClean="0"/>
              <a:t>器件</a:t>
            </a:r>
            <a:r>
              <a:rPr lang="en-US" altLang="zh-CN" sz="1200" dirty="0" smtClean="0"/>
              <a:t>+100%MAC</a:t>
            </a:r>
            <a:r>
              <a:rPr lang="zh-CN" altLang="en-US" sz="1200" dirty="0" smtClean="0"/>
              <a:t>协议</a:t>
            </a:r>
            <a:endParaRPr lang="zh-CN" altLang="en-US" sz="1200" dirty="0"/>
          </a:p>
        </p:txBody>
      </p:sp>
      <p:sp>
        <p:nvSpPr>
          <p:cNvPr id="43" name="TextBox 42"/>
          <p:cNvSpPr txBox="1"/>
          <p:nvPr/>
        </p:nvSpPr>
        <p:spPr>
          <a:xfrm>
            <a:off x="5501264" y="2975497"/>
            <a:ext cx="3570948" cy="276999"/>
          </a:xfrm>
          <a:prstGeom prst="rect">
            <a:avLst/>
          </a:prstGeom>
          <a:noFill/>
        </p:spPr>
        <p:txBody>
          <a:bodyPr wrap="square" rtlCol="0">
            <a:spAutoFit/>
          </a:bodyPr>
          <a:lstStyle/>
          <a:p>
            <a:r>
              <a:rPr lang="zh-CN" altLang="en-US" sz="1200" dirty="0" smtClean="0"/>
              <a:t>工作方式</a:t>
            </a:r>
            <a:r>
              <a:rPr lang="en-US" altLang="zh-CN" sz="1200" dirty="0" smtClean="0"/>
              <a:t>2</a:t>
            </a:r>
            <a:r>
              <a:rPr lang="zh-CN" altLang="en-US" sz="1200" dirty="0" smtClean="0"/>
              <a:t>：</a:t>
            </a:r>
            <a:r>
              <a:rPr lang="en-US" altLang="zh-CN" sz="1200" dirty="0" smtClean="0"/>
              <a:t>AT86RF231</a:t>
            </a:r>
            <a:r>
              <a:rPr lang="zh-CN" altLang="en-US" sz="1200" dirty="0" smtClean="0"/>
              <a:t>器件</a:t>
            </a:r>
            <a:r>
              <a:rPr lang="en-US" altLang="zh-CN" sz="1200" dirty="0" smtClean="0"/>
              <a:t>+1%MAC</a:t>
            </a:r>
            <a:r>
              <a:rPr lang="zh-CN" altLang="en-US" sz="1200" dirty="0" smtClean="0"/>
              <a:t>协议</a:t>
            </a:r>
            <a:endParaRPr lang="zh-CN" altLang="en-US" sz="1200" dirty="0"/>
          </a:p>
        </p:txBody>
      </p:sp>
      <p:sp>
        <p:nvSpPr>
          <p:cNvPr id="44" name="TextBox 43"/>
          <p:cNvSpPr txBox="1"/>
          <p:nvPr/>
        </p:nvSpPr>
        <p:spPr>
          <a:xfrm>
            <a:off x="5501264" y="3764165"/>
            <a:ext cx="3041841" cy="276999"/>
          </a:xfrm>
          <a:prstGeom prst="rect">
            <a:avLst/>
          </a:prstGeom>
          <a:noFill/>
        </p:spPr>
        <p:txBody>
          <a:bodyPr wrap="square" rtlCol="0">
            <a:spAutoFit/>
          </a:bodyPr>
          <a:lstStyle/>
          <a:p>
            <a:r>
              <a:rPr lang="zh-CN" altLang="en-US" sz="1200" dirty="0" smtClean="0"/>
              <a:t>工作方式</a:t>
            </a:r>
            <a:r>
              <a:rPr lang="en-US" altLang="zh-CN" sz="1200" dirty="0" smtClean="0"/>
              <a:t>2</a:t>
            </a:r>
            <a:r>
              <a:rPr lang="zh-CN" altLang="en-US" sz="1200" dirty="0" smtClean="0"/>
              <a:t>：</a:t>
            </a:r>
            <a:r>
              <a:rPr lang="en-US" altLang="zh-CN" sz="1200" dirty="0" smtClean="0"/>
              <a:t>LTC5800</a:t>
            </a:r>
            <a:r>
              <a:rPr lang="zh-CN" altLang="en-US" sz="1200" dirty="0" smtClean="0"/>
              <a:t>器件</a:t>
            </a:r>
            <a:r>
              <a:rPr lang="en-US" altLang="zh-CN" sz="1200" dirty="0" smtClean="0"/>
              <a:t>+1%</a:t>
            </a:r>
            <a:r>
              <a:rPr lang="zh-CN" altLang="en-US" sz="1200" dirty="0" smtClean="0"/>
              <a:t>协议</a:t>
            </a:r>
            <a:endParaRPr lang="zh-CN" altLang="en-US" sz="1200" dirty="0"/>
          </a:p>
        </p:txBody>
      </p:sp>
      <p:sp>
        <p:nvSpPr>
          <p:cNvPr id="45" name="TextBox 44"/>
          <p:cNvSpPr txBox="1"/>
          <p:nvPr/>
        </p:nvSpPr>
        <p:spPr>
          <a:xfrm>
            <a:off x="6286512" y="2643182"/>
            <a:ext cx="2129109" cy="276999"/>
          </a:xfrm>
          <a:prstGeom prst="rect">
            <a:avLst/>
          </a:prstGeom>
          <a:noFill/>
        </p:spPr>
        <p:txBody>
          <a:bodyPr wrap="none" rtlCol="0">
            <a:spAutoFit/>
          </a:bodyPr>
          <a:lstStyle/>
          <a:p>
            <a:r>
              <a:rPr lang="zh-CN" altLang="en-US" sz="1200" dirty="0" smtClean="0"/>
              <a:t>生命周期：</a:t>
            </a:r>
            <a:r>
              <a:rPr lang="en-US" altLang="zh-CN" sz="1200" dirty="0" smtClean="0"/>
              <a:t>3000/13=230h</a:t>
            </a:r>
            <a:endParaRPr lang="zh-CN" altLang="en-US" sz="1200" dirty="0"/>
          </a:p>
        </p:txBody>
      </p:sp>
      <p:sp>
        <p:nvSpPr>
          <p:cNvPr id="46" name="TextBox 45"/>
          <p:cNvSpPr txBox="1"/>
          <p:nvPr/>
        </p:nvSpPr>
        <p:spPr>
          <a:xfrm>
            <a:off x="6286512" y="3357562"/>
            <a:ext cx="2207656" cy="276999"/>
          </a:xfrm>
          <a:prstGeom prst="rect">
            <a:avLst/>
          </a:prstGeom>
          <a:noFill/>
        </p:spPr>
        <p:txBody>
          <a:bodyPr wrap="none" rtlCol="0">
            <a:spAutoFit/>
          </a:bodyPr>
          <a:lstStyle/>
          <a:p>
            <a:r>
              <a:rPr lang="zh-CN" altLang="en-US" sz="1200" dirty="0" smtClean="0"/>
              <a:t>生命周期：</a:t>
            </a:r>
            <a:r>
              <a:rPr lang="en-US" altLang="zh-CN" sz="1200" dirty="0" smtClean="0"/>
              <a:t>230h*100=32m</a:t>
            </a:r>
            <a:endParaRPr lang="zh-CN" altLang="en-US" sz="1200" dirty="0"/>
          </a:p>
        </p:txBody>
      </p:sp>
      <p:sp>
        <p:nvSpPr>
          <p:cNvPr id="47" name="TextBox 46"/>
          <p:cNvSpPr txBox="1"/>
          <p:nvPr/>
        </p:nvSpPr>
        <p:spPr>
          <a:xfrm>
            <a:off x="6215074" y="4143380"/>
            <a:ext cx="2220480" cy="276999"/>
          </a:xfrm>
          <a:prstGeom prst="rect">
            <a:avLst/>
          </a:prstGeom>
          <a:noFill/>
        </p:spPr>
        <p:txBody>
          <a:bodyPr wrap="none" rtlCol="0">
            <a:spAutoFit/>
          </a:bodyPr>
          <a:lstStyle/>
          <a:p>
            <a:r>
              <a:rPr lang="zh-CN" altLang="en-US" sz="1200" dirty="0" smtClean="0"/>
              <a:t>生命周期：</a:t>
            </a:r>
            <a:r>
              <a:rPr lang="en-US" altLang="zh-CN" sz="1200" dirty="0" smtClean="0"/>
              <a:t>3000/5*100=7y</a:t>
            </a:r>
            <a:endParaRPr lang="zh-CN" altLang="en-US" sz="1200" dirty="0"/>
          </a:p>
        </p:txBody>
      </p:sp>
      <p:sp>
        <p:nvSpPr>
          <p:cNvPr id="38" name="圆角矩形 37"/>
          <p:cNvSpPr/>
          <p:nvPr/>
        </p:nvSpPr>
        <p:spPr>
          <a:xfrm>
            <a:off x="4534041" y="5680896"/>
            <a:ext cx="4207227" cy="4605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要降低能耗，须降低射频模块的占空比。</a:t>
            </a:r>
          </a:p>
        </p:txBody>
      </p:sp>
      <p:sp>
        <p:nvSpPr>
          <p:cNvPr id="7" name="TextBox 6"/>
          <p:cNvSpPr txBox="1"/>
          <p:nvPr/>
        </p:nvSpPr>
        <p:spPr>
          <a:xfrm>
            <a:off x="1689939" y="5999710"/>
            <a:ext cx="2646878" cy="338554"/>
          </a:xfrm>
          <a:prstGeom prst="rect">
            <a:avLst/>
          </a:prstGeom>
          <a:noFill/>
        </p:spPr>
        <p:txBody>
          <a:bodyPr wrap="none" rtlCol="0">
            <a:spAutoFit/>
          </a:bodyPr>
          <a:lstStyle/>
          <a:p>
            <a:r>
              <a:rPr lang="zh-CN" altLang="en-US" sz="1600" dirty="0" smtClean="0">
                <a:solidFill>
                  <a:srgbClr val="FF0000"/>
                </a:solidFill>
              </a:rPr>
              <a:t>接收、空闲与发送能耗相当</a:t>
            </a:r>
            <a:endParaRPr lang="zh-CN" altLang="en-US" sz="1600" dirty="0">
              <a:solidFill>
                <a:srgbClr val="FF0000"/>
              </a:solidFill>
            </a:endParaRPr>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4" grpId="0"/>
      <p:bldP spid="5" grpId="0" animBg="1"/>
      <p:bldP spid="25" grpId="0"/>
      <p:bldP spid="27" grpId="0"/>
      <p:bldP spid="28" grpId="0" animBg="1"/>
      <p:bldP spid="29" grpId="0"/>
      <p:bldP spid="32" grpId="0"/>
      <p:bldP spid="33" grpId="0"/>
      <p:bldP spid="34" grpId="0"/>
      <p:bldP spid="35" grpId="0"/>
      <p:bldP spid="30" grpId="0" animBg="1"/>
      <p:bldP spid="31" grpId="0" animBg="1"/>
      <p:bldP spid="36" grpId="0" animBg="1"/>
      <p:bldP spid="37" grpId="0"/>
      <p:bldP spid="39" grpId="0"/>
      <p:bldP spid="40" grpId="0"/>
      <p:bldP spid="41" grpId="0"/>
      <p:bldP spid="42" grpId="0"/>
      <p:bldP spid="43" grpId="0"/>
      <p:bldP spid="44" grpId="0"/>
      <p:bldP spid="45" grpId="0"/>
      <p:bldP spid="46" grpId="0"/>
      <p:bldP spid="47" grpId="0"/>
      <p:bldP spid="38"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12</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能量节省的</a:t>
            </a:r>
            <a:r>
              <a:rPr lang="en-US" altLang="zh-CN" dirty="0" smtClean="0"/>
              <a:t>MAC</a:t>
            </a:r>
            <a:r>
              <a:rPr lang="zh-CN" altLang="en-US" dirty="0"/>
              <a:t>标准</a:t>
            </a:r>
            <a:r>
              <a:rPr lang="zh-CN" altLang="en-US" dirty="0" smtClean="0"/>
              <a:t>：</a:t>
            </a:r>
            <a:r>
              <a:rPr lang="en-US" altLang="zh-CN" dirty="0" smtClean="0"/>
              <a:t>IEEE 802.15.4e MAC</a:t>
            </a:r>
            <a:endParaRPr lang="zh-CN" altLang="en-US" dirty="0"/>
          </a:p>
        </p:txBody>
      </p:sp>
      <p:sp>
        <p:nvSpPr>
          <p:cNvPr id="7" name="矩形 6"/>
          <p:cNvSpPr/>
          <p:nvPr/>
        </p:nvSpPr>
        <p:spPr>
          <a:xfrm>
            <a:off x="1088613" y="3904230"/>
            <a:ext cx="2378395" cy="31876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IEEE 802.15.4 PHY</a:t>
            </a:r>
            <a:endParaRPr lang="zh-CN" altLang="en-US" sz="1400" dirty="0">
              <a:solidFill>
                <a:schemeClr val="tx1"/>
              </a:solidFill>
            </a:endParaRPr>
          </a:p>
        </p:txBody>
      </p:sp>
      <p:sp>
        <p:nvSpPr>
          <p:cNvPr id="9" name="矩形 8"/>
          <p:cNvSpPr/>
          <p:nvPr/>
        </p:nvSpPr>
        <p:spPr>
          <a:xfrm>
            <a:off x="1088613" y="3220011"/>
            <a:ext cx="2412268" cy="33855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IEEE 802.15.4e MAC</a:t>
            </a:r>
            <a:endParaRPr lang="zh-CN" altLang="en-US" sz="1400" dirty="0">
              <a:solidFill>
                <a:schemeClr val="tx1"/>
              </a:solidFill>
            </a:endParaRPr>
          </a:p>
        </p:txBody>
      </p:sp>
      <p:sp>
        <p:nvSpPr>
          <p:cNvPr id="10" name="矩形 9"/>
          <p:cNvSpPr/>
          <p:nvPr/>
        </p:nvSpPr>
        <p:spPr>
          <a:xfrm>
            <a:off x="1088613" y="2535632"/>
            <a:ext cx="2412268" cy="339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6LoWPAN</a:t>
            </a:r>
            <a:endParaRPr lang="zh-CN" altLang="en-US" sz="1400" dirty="0">
              <a:solidFill>
                <a:schemeClr val="tx1"/>
              </a:solidFill>
            </a:endParaRPr>
          </a:p>
        </p:txBody>
      </p:sp>
      <p:sp>
        <p:nvSpPr>
          <p:cNvPr id="12" name="矩形 11"/>
          <p:cNvSpPr/>
          <p:nvPr/>
        </p:nvSpPr>
        <p:spPr>
          <a:xfrm>
            <a:off x="1088613" y="1857146"/>
            <a:ext cx="2378395" cy="29635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ROLL</a:t>
            </a:r>
            <a:endParaRPr lang="zh-CN" altLang="en-US" sz="1400" dirty="0">
              <a:solidFill>
                <a:schemeClr val="tx1"/>
              </a:solidFill>
            </a:endParaRPr>
          </a:p>
        </p:txBody>
      </p:sp>
      <p:sp>
        <p:nvSpPr>
          <p:cNvPr id="13" name="矩形 12"/>
          <p:cNvSpPr/>
          <p:nvPr/>
        </p:nvSpPr>
        <p:spPr>
          <a:xfrm>
            <a:off x="1088613" y="1196752"/>
            <a:ext cx="2412268" cy="35420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a:t>
            </a:r>
            <a:r>
              <a:rPr lang="en-US" altLang="zh-CN" sz="1400" dirty="0" err="1" smtClean="0">
                <a:solidFill>
                  <a:schemeClr val="tx1"/>
                </a:solidFill>
              </a:rPr>
              <a:t>CoAP</a:t>
            </a:r>
            <a:endParaRPr lang="zh-CN" altLang="en-US" sz="1400" dirty="0">
              <a:solidFill>
                <a:schemeClr val="tx1"/>
              </a:solidFill>
            </a:endParaRPr>
          </a:p>
        </p:txBody>
      </p:sp>
      <p:sp>
        <p:nvSpPr>
          <p:cNvPr id="14" name="TextBox 13"/>
          <p:cNvSpPr txBox="1"/>
          <p:nvPr/>
        </p:nvSpPr>
        <p:spPr>
          <a:xfrm>
            <a:off x="316841" y="3909822"/>
            <a:ext cx="723275" cy="307777"/>
          </a:xfrm>
          <a:prstGeom prst="rect">
            <a:avLst/>
          </a:prstGeom>
          <a:noFill/>
        </p:spPr>
        <p:txBody>
          <a:bodyPr wrap="none" rtlCol="0">
            <a:spAutoFit/>
          </a:bodyPr>
          <a:lstStyle/>
          <a:p>
            <a:r>
              <a:rPr lang="zh-CN" altLang="en-US" sz="1400" dirty="0" smtClean="0"/>
              <a:t>物理层</a:t>
            </a:r>
            <a:endParaRPr lang="zh-CN" altLang="en-US" sz="1400" dirty="0"/>
          </a:p>
        </p:txBody>
      </p:sp>
      <p:sp>
        <p:nvSpPr>
          <p:cNvPr id="15" name="TextBox 14"/>
          <p:cNvSpPr txBox="1"/>
          <p:nvPr/>
        </p:nvSpPr>
        <p:spPr>
          <a:xfrm>
            <a:off x="251671" y="3219773"/>
            <a:ext cx="763351" cy="307777"/>
          </a:xfrm>
          <a:prstGeom prst="rect">
            <a:avLst/>
          </a:prstGeom>
          <a:noFill/>
        </p:spPr>
        <p:txBody>
          <a:bodyPr wrap="none" rtlCol="0">
            <a:spAutoFit/>
          </a:bodyPr>
          <a:lstStyle/>
          <a:p>
            <a:r>
              <a:rPr lang="en-US" altLang="zh-CN" sz="1400" dirty="0" smtClean="0"/>
              <a:t>MAC</a:t>
            </a:r>
            <a:r>
              <a:rPr lang="zh-CN" altLang="en-US" sz="1400" dirty="0" smtClean="0"/>
              <a:t>层</a:t>
            </a:r>
            <a:endParaRPr lang="zh-CN" altLang="en-US" sz="1400" dirty="0"/>
          </a:p>
        </p:txBody>
      </p:sp>
      <p:sp>
        <p:nvSpPr>
          <p:cNvPr id="16" name="TextBox 15"/>
          <p:cNvSpPr txBox="1"/>
          <p:nvPr/>
        </p:nvSpPr>
        <p:spPr>
          <a:xfrm>
            <a:off x="310245" y="2536444"/>
            <a:ext cx="723275" cy="307777"/>
          </a:xfrm>
          <a:prstGeom prst="rect">
            <a:avLst/>
          </a:prstGeom>
          <a:noFill/>
        </p:spPr>
        <p:txBody>
          <a:bodyPr wrap="none" rtlCol="0">
            <a:spAutoFit/>
          </a:bodyPr>
          <a:lstStyle/>
          <a:p>
            <a:r>
              <a:rPr lang="zh-CN" altLang="en-US" sz="1400" dirty="0" smtClean="0"/>
              <a:t>适配层</a:t>
            </a:r>
            <a:endParaRPr lang="zh-CN" altLang="en-US" sz="1400" dirty="0"/>
          </a:p>
        </p:txBody>
      </p:sp>
      <p:sp>
        <p:nvSpPr>
          <p:cNvPr id="17" name="TextBox 16"/>
          <p:cNvSpPr txBox="1"/>
          <p:nvPr/>
        </p:nvSpPr>
        <p:spPr>
          <a:xfrm>
            <a:off x="251671" y="1857146"/>
            <a:ext cx="723275" cy="307777"/>
          </a:xfrm>
          <a:prstGeom prst="rect">
            <a:avLst/>
          </a:prstGeom>
          <a:noFill/>
        </p:spPr>
        <p:txBody>
          <a:bodyPr wrap="none" rtlCol="0">
            <a:spAutoFit/>
          </a:bodyPr>
          <a:lstStyle/>
          <a:p>
            <a:r>
              <a:rPr lang="zh-CN" altLang="en-US" sz="1400" dirty="0" smtClean="0"/>
              <a:t>网络层</a:t>
            </a:r>
            <a:endParaRPr lang="zh-CN" altLang="en-US" sz="1400" dirty="0"/>
          </a:p>
        </p:txBody>
      </p:sp>
      <p:sp>
        <p:nvSpPr>
          <p:cNvPr id="18" name="上下箭头 17"/>
          <p:cNvSpPr/>
          <p:nvPr/>
        </p:nvSpPr>
        <p:spPr>
          <a:xfrm>
            <a:off x="2123729" y="2118011"/>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 name="上下箭头 18"/>
          <p:cNvSpPr/>
          <p:nvPr/>
        </p:nvSpPr>
        <p:spPr>
          <a:xfrm>
            <a:off x="2123729" y="1503212"/>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上下箭头 19"/>
          <p:cNvSpPr/>
          <p:nvPr/>
        </p:nvSpPr>
        <p:spPr>
          <a:xfrm>
            <a:off x="2123729" y="2832936"/>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上下箭头 20"/>
          <p:cNvSpPr/>
          <p:nvPr/>
        </p:nvSpPr>
        <p:spPr>
          <a:xfrm>
            <a:off x="2123729" y="3519031"/>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 name="TextBox 21"/>
          <p:cNvSpPr txBox="1"/>
          <p:nvPr/>
        </p:nvSpPr>
        <p:spPr>
          <a:xfrm>
            <a:off x="0" y="1212401"/>
            <a:ext cx="1164101" cy="307777"/>
          </a:xfrm>
          <a:prstGeom prst="rect">
            <a:avLst/>
          </a:prstGeom>
          <a:noFill/>
        </p:spPr>
        <p:txBody>
          <a:bodyPr wrap="none" rtlCol="0">
            <a:spAutoFit/>
          </a:bodyPr>
          <a:lstStyle/>
          <a:p>
            <a:r>
              <a:rPr lang="zh-CN" altLang="en-US" sz="1400" dirty="0" smtClean="0"/>
              <a:t>传输</a:t>
            </a:r>
            <a:r>
              <a:rPr lang="en-US" altLang="zh-CN" sz="1400" dirty="0" smtClean="0"/>
              <a:t>/</a:t>
            </a:r>
            <a:r>
              <a:rPr lang="zh-CN" altLang="en-US" sz="1400" dirty="0" smtClean="0"/>
              <a:t>应用层</a:t>
            </a:r>
            <a:endParaRPr lang="zh-CN" altLang="en-US" sz="1400" dirty="0"/>
          </a:p>
        </p:txBody>
      </p:sp>
      <p:sp>
        <p:nvSpPr>
          <p:cNvPr id="2" name="TextBox 1"/>
          <p:cNvSpPr txBox="1"/>
          <p:nvPr/>
        </p:nvSpPr>
        <p:spPr>
          <a:xfrm>
            <a:off x="3851920" y="908720"/>
            <a:ext cx="5112568" cy="923330"/>
          </a:xfrm>
          <a:prstGeom prst="rect">
            <a:avLst/>
          </a:prstGeom>
          <a:noFill/>
        </p:spPr>
        <p:txBody>
          <a:bodyPr wrap="square" rtlCol="0">
            <a:spAutoFit/>
          </a:bodyPr>
          <a:lstStyle/>
          <a:p>
            <a:r>
              <a:rPr lang="en-US" altLang="zh-CN" dirty="0" smtClean="0"/>
              <a:t>IEEE 802.15.4 MAC</a:t>
            </a:r>
            <a:r>
              <a:rPr lang="zh-CN" altLang="en-US" dirty="0" smtClean="0"/>
              <a:t>标准主要面向星形网络，即所有节点直接与协调节点通信的场景。不适用于低功耗的</a:t>
            </a:r>
            <a:r>
              <a:rPr lang="zh-CN" altLang="en-US" dirty="0" smtClean="0">
                <a:solidFill>
                  <a:srgbClr val="FF0000"/>
                </a:solidFill>
              </a:rPr>
              <a:t>多跳</a:t>
            </a:r>
            <a:r>
              <a:rPr lang="zh-CN" altLang="en-US" dirty="0" smtClean="0"/>
              <a:t>无线网络。</a:t>
            </a:r>
            <a:endParaRPr lang="zh-CN" altLang="en-US" dirty="0"/>
          </a:p>
        </p:txBody>
      </p:sp>
      <p:sp>
        <p:nvSpPr>
          <p:cNvPr id="4" name="TextBox 3"/>
          <p:cNvSpPr txBox="1"/>
          <p:nvPr/>
        </p:nvSpPr>
        <p:spPr>
          <a:xfrm>
            <a:off x="4211960" y="1785637"/>
            <a:ext cx="4572000" cy="584775"/>
          </a:xfrm>
          <a:prstGeom prst="rect">
            <a:avLst/>
          </a:prstGeom>
          <a:noFill/>
        </p:spPr>
        <p:txBody>
          <a:bodyPr wrap="square" rtlCol="0">
            <a:spAutoFit/>
          </a:bodyPr>
          <a:lstStyle/>
          <a:p>
            <a:pPr marL="342900" indent="-342900">
              <a:buFont typeface="+mj-lt"/>
              <a:buAutoNum type="arabicPeriod"/>
            </a:pPr>
            <a:r>
              <a:rPr lang="zh-CN" altLang="en-US" sz="1600" dirty="0" smtClean="0"/>
              <a:t>当</a:t>
            </a:r>
            <a:r>
              <a:rPr lang="en-US" altLang="zh-CN" sz="1600" dirty="0" smtClean="0"/>
              <a:t>IEEE 802.15.4 MAC</a:t>
            </a:r>
            <a:r>
              <a:rPr lang="zh-CN" altLang="en-US" sz="1600" dirty="0" smtClean="0"/>
              <a:t>用于多跳网络时，转发节点</a:t>
            </a:r>
            <a:r>
              <a:rPr lang="en-US" altLang="zh-CN" sz="1600" dirty="0" smtClean="0"/>
              <a:t>(router)</a:t>
            </a:r>
            <a:r>
              <a:rPr lang="zh-CN" altLang="en-US" sz="1600" dirty="0" smtClean="0"/>
              <a:t>需要保持</a:t>
            </a:r>
            <a:r>
              <a:rPr lang="en-US" altLang="zh-CN" sz="1600" dirty="0" smtClean="0"/>
              <a:t>100%</a:t>
            </a:r>
            <a:r>
              <a:rPr lang="zh-CN" altLang="en-US" sz="1600" dirty="0" smtClean="0"/>
              <a:t>的占空比。</a:t>
            </a:r>
            <a:endParaRPr lang="zh-CN" altLang="en-US" sz="1600" dirty="0"/>
          </a:p>
        </p:txBody>
      </p:sp>
      <p:sp>
        <p:nvSpPr>
          <p:cNvPr id="23" name="TextBox 22"/>
          <p:cNvSpPr txBox="1"/>
          <p:nvPr/>
        </p:nvSpPr>
        <p:spPr>
          <a:xfrm>
            <a:off x="4211960" y="2370412"/>
            <a:ext cx="4572000" cy="830997"/>
          </a:xfrm>
          <a:prstGeom prst="rect">
            <a:avLst/>
          </a:prstGeom>
          <a:noFill/>
        </p:spPr>
        <p:txBody>
          <a:bodyPr wrap="square" rtlCol="0">
            <a:spAutoFit/>
          </a:bodyPr>
          <a:lstStyle/>
          <a:p>
            <a:r>
              <a:rPr lang="en-US" altLang="zh-CN" sz="1600" dirty="0" smtClean="0"/>
              <a:t>2.   IEEE 802.15.4 MAC</a:t>
            </a:r>
            <a:r>
              <a:rPr lang="zh-CN" altLang="en-US" sz="1600" dirty="0" smtClean="0"/>
              <a:t>是单信道操作的。遮挡、多径衰减、干扰等使得</a:t>
            </a:r>
            <a:r>
              <a:rPr lang="zh-CN" altLang="en-US" sz="1600" dirty="0" smtClean="0"/>
              <a:t>链路相当不可靠。据说：</a:t>
            </a:r>
            <a:r>
              <a:rPr lang="zh-CN" altLang="en-US" sz="1600" i="1" dirty="0" smtClean="0"/>
              <a:t>“</a:t>
            </a:r>
            <a:r>
              <a:rPr lang="en-US" altLang="zh-CN" sz="1600" i="1" dirty="0" smtClean="0"/>
              <a:t>3 hops = 0 throughput</a:t>
            </a:r>
            <a:r>
              <a:rPr lang="zh-CN" altLang="en-US" sz="1600" i="1" dirty="0" smtClean="0"/>
              <a:t>”</a:t>
            </a:r>
            <a:r>
              <a:rPr lang="zh-CN" altLang="en-US" sz="1600" dirty="0" smtClean="0"/>
              <a:t>。</a:t>
            </a:r>
            <a:endParaRPr lang="zh-CN" altLang="en-US" sz="1600" dirty="0"/>
          </a:p>
        </p:txBody>
      </p:sp>
      <p:sp>
        <p:nvSpPr>
          <p:cNvPr id="5" name="TextBox 4"/>
          <p:cNvSpPr txBox="1"/>
          <p:nvPr/>
        </p:nvSpPr>
        <p:spPr>
          <a:xfrm>
            <a:off x="3840669" y="3519031"/>
            <a:ext cx="5112568" cy="923330"/>
          </a:xfrm>
          <a:prstGeom prst="rect">
            <a:avLst/>
          </a:prstGeom>
          <a:noFill/>
        </p:spPr>
        <p:txBody>
          <a:bodyPr wrap="square" rtlCol="0">
            <a:spAutoFit/>
          </a:bodyPr>
          <a:lstStyle/>
          <a:p>
            <a:r>
              <a:rPr lang="en-US" altLang="zh-CN" dirty="0" smtClean="0"/>
              <a:t>2008</a:t>
            </a:r>
            <a:r>
              <a:rPr lang="zh-CN" altLang="en-US" dirty="0" smtClean="0"/>
              <a:t>年，</a:t>
            </a:r>
            <a:r>
              <a:rPr lang="en-US" altLang="zh-CN" dirty="0" smtClean="0"/>
              <a:t>IEEE 802.15.4e</a:t>
            </a:r>
            <a:r>
              <a:rPr lang="zh-CN" altLang="en-US" dirty="0" smtClean="0"/>
              <a:t>工作组成立，致力于重新设计</a:t>
            </a:r>
            <a:r>
              <a:rPr lang="en-US" altLang="zh-CN" dirty="0"/>
              <a:t>IEEE 802.15.4 </a:t>
            </a:r>
            <a:r>
              <a:rPr lang="en-US" altLang="zh-CN" dirty="0" smtClean="0"/>
              <a:t>MAC</a:t>
            </a:r>
            <a:r>
              <a:rPr lang="zh-CN" altLang="en-US" dirty="0" smtClean="0"/>
              <a:t>协议，以适用于低功耗、可靠、多跳的无线网络。</a:t>
            </a:r>
            <a:endParaRPr lang="zh-CN" altLang="en-US" dirty="0"/>
          </a:p>
        </p:txBody>
      </p:sp>
      <p:sp>
        <p:nvSpPr>
          <p:cNvPr id="24" name="TextBox 23"/>
          <p:cNvSpPr txBox="1"/>
          <p:nvPr/>
        </p:nvSpPr>
        <p:spPr>
          <a:xfrm>
            <a:off x="3807296" y="4797152"/>
            <a:ext cx="5484194" cy="646331"/>
          </a:xfrm>
          <a:prstGeom prst="rect">
            <a:avLst/>
          </a:prstGeom>
          <a:noFill/>
        </p:spPr>
        <p:txBody>
          <a:bodyPr wrap="none" rtlCol="0">
            <a:spAutoFit/>
          </a:bodyPr>
          <a:lstStyle/>
          <a:p>
            <a:r>
              <a:rPr lang="en-US" altLang="zh-CN" dirty="0" smtClean="0"/>
              <a:t>2012</a:t>
            </a:r>
            <a:r>
              <a:rPr lang="zh-CN" altLang="en-US" dirty="0" smtClean="0"/>
              <a:t>年，</a:t>
            </a:r>
            <a:r>
              <a:rPr lang="en-US" altLang="zh-CN" dirty="0" smtClean="0"/>
              <a:t>IEEE 802.15.4e MAC</a:t>
            </a:r>
            <a:r>
              <a:rPr lang="zh-CN" altLang="en-US" dirty="0" smtClean="0"/>
              <a:t>协议完成标准化。</a:t>
            </a:r>
            <a:endParaRPr lang="en-US" altLang="zh-CN" dirty="0" smtClean="0"/>
          </a:p>
          <a:p>
            <a:r>
              <a:rPr lang="zh-CN" altLang="en-US" dirty="0" smtClean="0"/>
              <a:t>核心机制：</a:t>
            </a:r>
            <a:r>
              <a:rPr lang="en-US" altLang="zh-CN" dirty="0" smtClean="0"/>
              <a:t>TSCH</a:t>
            </a:r>
            <a:endParaRPr lang="zh-CN" altLang="en-US" dirty="0"/>
          </a:p>
        </p:txBody>
      </p:sp>
      <p:sp>
        <p:nvSpPr>
          <p:cNvPr id="26" name="圆角矩形 25"/>
          <p:cNvSpPr/>
          <p:nvPr/>
        </p:nvSpPr>
        <p:spPr>
          <a:xfrm>
            <a:off x="390854" y="5475186"/>
            <a:ext cx="8213593" cy="63124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TSCH</a:t>
            </a:r>
            <a:r>
              <a:rPr lang="zh-CN" altLang="en-US" dirty="0" smtClean="0"/>
              <a:t>，即</a:t>
            </a:r>
            <a:r>
              <a:rPr lang="en-US" altLang="zh-CN" dirty="0" smtClean="0"/>
              <a:t>Time Synchronized Channel Hopping</a:t>
            </a:r>
            <a:r>
              <a:rPr lang="zh-CN" altLang="en-US" dirty="0" smtClean="0"/>
              <a:t>，时间同步的信道跳变。核心思想：通过时间同步实现能量有效性，通过信道跳变实现链路可靠性。</a:t>
            </a:r>
            <a:endParaRPr lang="zh-CN" altLang="en-US" dirty="0"/>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p:bldP spid="2" grpId="0"/>
      <p:bldP spid="4" grpId="0"/>
      <p:bldP spid="23" grpId="0"/>
      <p:bldP spid="5" grpId="0"/>
      <p:bldP spid="24"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457200" y="6421461"/>
            <a:ext cx="2133600" cy="365125"/>
          </a:xfrm>
        </p:spPr>
        <p:txBody>
          <a:bodyPr/>
          <a:lstStyle/>
          <a:p>
            <a:fld id="{EE2E4A7A-57FA-426E-BCDA-14D1080943BF}" type="datetime1">
              <a:rPr lang="zh-CN" altLang="en-US" smtClean="0">
                <a:solidFill>
                  <a:prstClr val="black"/>
                </a:solidFill>
              </a:rPr>
              <a:pPr/>
              <a:t>2014-1-16</a:t>
            </a:fld>
            <a:r>
              <a:rPr lang="zh-CN" altLang="en-US" dirty="0" smtClean="0">
                <a:solidFill>
                  <a:prstClr val="black"/>
                </a:solidFill>
              </a:rPr>
              <a:t> </a:t>
            </a:r>
            <a:r>
              <a:rPr lang="en-US" altLang="zh-CN" dirty="0" smtClean="0">
                <a:solidFill>
                  <a:prstClr val="black"/>
                </a:solidFill>
              </a:rPr>
              <a:t>		</a:t>
            </a:r>
            <a:endParaRPr lang="zh-CN" altLang="en-US" dirty="0">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13</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en-US" altLang="zh-CN" dirty="0"/>
              <a:t>Time Synchronized Channel </a:t>
            </a:r>
            <a:r>
              <a:rPr lang="en-US" altLang="zh-CN" dirty="0" smtClean="0"/>
              <a:t>Hopping (TSCH)</a:t>
            </a:r>
            <a:endParaRPr lang="zh-CN" altLang="en-US" dirty="0"/>
          </a:p>
        </p:txBody>
      </p:sp>
      <p:sp>
        <p:nvSpPr>
          <p:cNvPr id="2" name="TextBox 1"/>
          <p:cNvSpPr txBox="1"/>
          <p:nvPr/>
        </p:nvSpPr>
        <p:spPr>
          <a:xfrm>
            <a:off x="971600" y="645186"/>
            <a:ext cx="5262979" cy="369332"/>
          </a:xfrm>
          <a:prstGeom prst="rect">
            <a:avLst/>
          </a:prstGeom>
          <a:noFill/>
        </p:spPr>
        <p:txBody>
          <a:bodyPr wrap="none" rtlCol="0">
            <a:spAutoFit/>
          </a:bodyPr>
          <a:lstStyle/>
          <a:p>
            <a:r>
              <a:rPr lang="zh-CN" altLang="en-US" dirty="0" smtClean="0"/>
              <a:t>核心组件：时隙帧结构。调度。同步。信道跳变。</a:t>
            </a:r>
            <a:endParaRPr lang="zh-CN" altLang="en-US" dirty="0"/>
          </a:p>
        </p:txBody>
      </p:sp>
      <p:sp>
        <p:nvSpPr>
          <p:cNvPr id="4" name="TextBox 3"/>
          <p:cNvSpPr txBox="1"/>
          <p:nvPr/>
        </p:nvSpPr>
        <p:spPr>
          <a:xfrm>
            <a:off x="539552" y="1084094"/>
            <a:ext cx="1776448" cy="369332"/>
          </a:xfrm>
          <a:prstGeom prst="rect">
            <a:avLst/>
          </a:prstGeom>
          <a:noFill/>
        </p:spPr>
        <p:txBody>
          <a:bodyPr wrap="none" rtlCol="0">
            <a:spAutoFit/>
          </a:bodyPr>
          <a:lstStyle/>
          <a:p>
            <a:r>
              <a:rPr lang="en-US" altLang="zh-CN" dirty="0" smtClean="0"/>
              <a:t>(1) </a:t>
            </a:r>
            <a:r>
              <a:rPr lang="zh-CN" altLang="en-US" dirty="0" smtClean="0"/>
              <a:t>时隙帧结构</a:t>
            </a:r>
            <a:endParaRPr lang="zh-CN" alt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045" y="1453426"/>
            <a:ext cx="6781775" cy="1987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0034" y="3333278"/>
            <a:ext cx="7920880" cy="738664"/>
          </a:xfrm>
          <a:prstGeom prst="rect">
            <a:avLst/>
          </a:prstGeom>
          <a:noFill/>
        </p:spPr>
        <p:txBody>
          <a:bodyPr wrap="square" rtlCol="0">
            <a:spAutoFit/>
          </a:bodyPr>
          <a:lstStyle/>
          <a:p>
            <a:r>
              <a:rPr lang="zh-CN" altLang="en-US" sz="1400" dirty="0" smtClean="0"/>
              <a:t>一个时隙帧由一组连续的时隙组成。时隙帧随时间重复。单个时隙足够发送一个数据包</a:t>
            </a:r>
            <a:r>
              <a:rPr lang="en-US" altLang="zh-CN" sz="1400" dirty="0" smtClean="0"/>
              <a:t>+</a:t>
            </a:r>
            <a:r>
              <a:rPr lang="zh-CN" altLang="en-US" sz="1400" dirty="0" smtClean="0"/>
              <a:t>接收一个</a:t>
            </a:r>
            <a:r>
              <a:rPr lang="en-US" altLang="zh-CN" sz="1400" dirty="0" smtClean="0"/>
              <a:t>ACK</a:t>
            </a:r>
            <a:r>
              <a:rPr lang="zh-CN" altLang="en-US" sz="1400" dirty="0"/>
              <a:t> </a:t>
            </a:r>
            <a:r>
              <a:rPr lang="en-US" altLang="zh-CN" sz="1400" dirty="0" smtClean="0"/>
              <a:t>(</a:t>
            </a:r>
            <a:r>
              <a:rPr lang="zh-CN" altLang="en-US" sz="1400" dirty="0" smtClean="0"/>
              <a:t>典型长度</a:t>
            </a:r>
            <a:r>
              <a:rPr lang="en-US" altLang="zh-CN" sz="1400" dirty="0" smtClean="0"/>
              <a:t>10ms)</a:t>
            </a:r>
            <a:r>
              <a:rPr lang="zh-CN" altLang="en-US" sz="1400" dirty="0" smtClean="0"/>
              <a:t>。</a:t>
            </a:r>
            <a:endParaRPr lang="en-US" altLang="zh-CN" sz="1400" dirty="0" smtClean="0"/>
          </a:p>
          <a:p>
            <a:r>
              <a:rPr lang="zh-CN" altLang="en-US" sz="1400" dirty="0" smtClean="0"/>
              <a:t>在给定的一个时隙，节点可能有三种状态：发送、接收和睡眠。由调度决定。</a:t>
            </a:r>
            <a:endParaRPr lang="zh-CN" altLang="en-US" sz="1400" dirty="0"/>
          </a:p>
        </p:txBody>
      </p:sp>
      <p:sp>
        <p:nvSpPr>
          <p:cNvPr id="7" name="TextBox 6"/>
          <p:cNvSpPr txBox="1"/>
          <p:nvPr/>
        </p:nvSpPr>
        <p:spPr>
          <a:xfrm>
            <a:off x="530814" y="4071942"/>
            <a:ext cx="6579045" cy="307777"/>
          </a:xfrm>
          <a:prstGeom prst="rect">
            <a:avLst/>
          </a:prstGeom>
          <a:noFill/>
        </p:spPr>
        <p:txBody>
          <a:bodyPr wrap="none" rtlCol="0">
            <a:spAutoFit/>
          </a:bodyPr>
          <a:lstStyle/>
          <a:p>
            <a:r>
              <a:rPr lang="en-US" altLang="zh-CN" sz="1400" dirty="0" smtClean="0"/>
              <a:t>802.15.4e MAC</a:t>
            </a:r>
            <a:r>
              <a:rPr lang="zh-CN" altLang="en-US" sz="1400" dirty="0" smtClean="0"/>
              <a:t>定义了在调度已经建立时，节点的工作机理</a:t>
            </a:r>
            <a:r>
              <a:rPr lang="en-US" altLang="zh-CN" sz="1400" dirty="0" smtClean="0"/>
              <a:t>(</a:t>
            </a:r>
            <a:r>
              <a:rPr lang="zh-CN" altLang="en-US" sz="1400" dirty="0" smtClean="0"/>
              <a:t>即怎样执行调度</a:t>
            </a:r>
            <a:r>
              <a:rPr lang="en-US" altLang="zh-CN" sz="1400" dirty="0" smtClean="0"/>
              <a:t>)</a:t>
            </a:r>
            <a:r>
              <a:rPr lang="zh-CN" altLang="en-US" sz="1400" dirty="0" smtClean="0"/>
              <a:t>。</a:t>
            </a:r>
            <a:endParaRPr lang="zh-CN" altLang="en-US" sz="1400" dirty="0"/>
          </a:p>
        </p:txBody>
      </p:sp>
      <p:sp>
        <p:nvSpPr>
          <p:cNvPr id="9" name="TextBox 8"/>
          <p:cNvSpPr txBox="1"/>
          <p:nvPr/>
        </p:nvSpPr>
        <p:spPr>
          <a:xfrm>
            <a:off x="530814" y="4357694"/>
            <a:ext cx="8072494" cy="954107"/>
          </a:xfrm>
          <a:prstGeom prst="rect">
            <a:avLst/>
          </a:prstGeom>
          <a:noFill/>
        </p:spPr>
        <p:txBody>
          <a:bodyPr wrap="square" rtlCol="0">
            <a:spAutoFit/>
          </a:bodyPr>
          <a:lstStyle/>
          <a:p>
            <a:r>
              <a:rPr lang="zh-CN" altLang="en-US" sz="1400" b="1" dirty="0" smtClean="0"/>
              <a:t>发送过程： </a:t>
            </a:r>
            <a:r>
              <a:rPr lang="zh-CN" altLang="en-US" sz="1400" dirty="0" smtClean="0"/>
              <a:t>上层将数据包发给</a:t>
            </a:r>
            <a:r>
              <a:rPr lang="en-US" altLang="zh-CN" sz="1400" dirty="0" smtClean="0"/>
              <a:t>MAC</a:t>
            </a:r>
            <a:r>
              <a:rPr lang="zh-CN" altLang="en-US" sz="1400" dirty="0" smtClean="0"/>
              <a:t>层，</a:t>
            </a:r>
            <a:r>
              <a:rPr lang="en-US" altLang="zh-CN" sz="1400" dirty="0" smtClean="0"/>
              <a:t>MAC</a:t>
            </a:r>
            <a:r>
              <a:rPr lang="zh-CN" altLang="en-US" sz="1400" dirty="0" smtClean="0"/>
              <a:t>将其放入发送队列中。在每个发送时隙，</a:t>
            </a:r>
            <a:r>
              <a:rPr lang="en-US" altLang="zh-CN" sz="1400" dirty="0" smtClean="0"/>
              <a:t>MAC</a:t>
            </a:r>
            <a:r>
              <a:rPr lang="zh-CN" altLang="en-US" sz="1400" dirty="0" smtClean="0"/>
              <a:t>层检查其发送队列中是否有数据包需要发送给与当前发送时隙关联的邻居节点，如果没有，则转入睡眠；如果有，则</a:t>
            </a:r>
            <a:r>
              <a:rPr lang="zh-CN" altLang="en-US" sz="1400" dirty="0" smtClean="0"/>
              <a:t>发送该数据包</a:t>
            </a:r>
            <a:r>
              <a:rPr lang="zh-CN" altLang="en-US" sz="1400" dirty="0" smtClean="0"/>
              <a:t>，并等待</a:t>
            </a:r>
            <a:r>
              <a:rPr lang="en-US" altLang="zh-CN" sz="1400" dirty="0" smtClean="0"/>
              <a:t>ACK</a:t>
            </a:r>
            <a:r>
              <a:rPr lang="zh-CN" altLang="en-US" sz="1400" dirty="0" smtClean="0"/>
              <a:t>。如果收到</a:t>
            </a:r>
            <a:r>
              <a:rPr lang="en-US" altLang="zh-CN" sz="1400" dirty="0" smtClean="0"/>
              <a:t>ACK</a:t>
            </a:r>
            <a:r>
              <a:rPr lang="zh-CN" altLang="en-US" sz="1400" dirty="0" smtClean="0"/>
              <a:t>，则将该数据包移除队列；否则，等待</a:t>
            </a:r>
            <a:r>
              <a:rPr lang="zh-CN" altLang="en-US" sz="1400" dirty="0" smtClean="0"/>
              <a:t>下个发送时隙进行重传</a:t>
            </a:r>
            <a:r>
              <a:rPr lang="zh-CN" altLang="en-US" sz="1400" dirty="0" smtClean="0"/>
              <a:t>。每个数据包有若干次重传机会。</a:t>
            </a:r>
            <a:endParaRPr lang="zh-CN" altLang="en-US" sz="1400" dirty="0"/>
          </a:p>
        </p:txBody>
      </p:sp>
      <p:sp>
        <p:nvSpPr>
          <p:cNvPr id="12" name="TextBox 11"/>
          <p:cNvSpPr txBox="1"/>
          <p:nvPr/>
        </p:nvSpPr>
        <p:spPr>
          <a:xfrm>
            <a:off x="571472" y="5286388"/>
            <a:ext cx="8263801" cy="738664"/>
          </a:xfrm>
          <a:prstGeom prst="rect">
            <a:avLst/>
          </a:prstGeom>
          <a:noFill/>
        </p:spPr>
        <p:txBody>
          <a:bodyPr wrap="none" rtlCol="0">
            <a:spAutoFit/>
          </a:bodyPr>
          <a:lstStyle/>
          <a:p>
            <a:r>
              <a:rPr lang="zh-CN" altLang="en-US" sz="1400" b="1" dirty="0" smtClean="0"/>
              <a:t>接收过程：</a:t>
            </a:r>
            <a:r>
              <a:rPr lang="zh-CN" altLang="en-US" sz="1400" dirty="0" smtClean="0"/>
              <a:t>在每个接收时隙，节点打开射频，如果收到目的节点为自己的数据包，则发送</a:t>
            </a:r>
            <a:r>
              <a:rPr lang="en-US" altLang="zh-CN" sz="1400" dirty="0" smtClean="0"/>
              <a:t>ACK</a:t>
            </a:r>
            <a:r>
              <a:rPr lang="zh-CN" altLang="en-US" sz="1400" dirty="0" smtClean="0"/>
              <a:t>，然后</a:t>
            </a:r>
            <a:endParaRPr lang="en-US" altLang="zh-CN" sz="1400" dirty="0" smtClean="0"/>
          </a:p>
          <a:p>
            <a:r>
              <a:rPr lang="zh-CN" altLang="en-US" sz="1400" dirty="0" smtClean="0"/>
              <a:t>关闭射频，并将</a:t>
            </a:r>
            <a:r>
              <a:rPr lang="zh-CN" altLang="en-US" sz="1400" dirty="0"/>
              <a:t>接收</a:t>
            </a:r>
            <a:r>
              <a:rPr lang="zh-CN" altLang="en-US" sz="1400" dirty="0" smtClean="0"/>
              <a:t>到的数据包发给上层。如果时间到了还没有收到数据包，则进入睡眠状态。这时，</a:t>
            </a:r>
            <a:endParaRPr lang="en-US" altLang="zh-CN" sz="1400" dirty="0" smtClean="0"/>
          </a:p>
          <a:p>
            <a:r>
              <a:rPr lang="zh-CN" altLang="en-US" sz="1400" dirty="0" smtClean="0"/>
              <a:t>对应的发送方要么没有发送，要么发送的包丢了。</a:t>
            </a:r>
            <a:endParaRPr lang="zh-CN" altLang="en-US" sz="1400" dirty="0"/>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14</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en-US" altLang="zh-CN" dirty="0"/>
              <a:t>Time Synchronized Channel Hopping (TSCH)</a:t>
            </a:r>
            <a:endParaRPr lang="zh-CN" altLang="en-US" dirty="0"/>
          </a:p>
        </p:txBody>
      </p:sp>
      <p:sp>
        <p:nvSpPr>
          <p:cNvPr id="7" name="TextBox 6"/>
          <p:cNvSpPr txBox="1"/>
          <p:nvPr/>
        </p:nvSpPr>
        <p:spPr>
          <a:xfrm>
            <a:off x="525579" y="1183269"/>
            <a:ext cx="1083951" cy="369332"/>
          </a:xfrm>
          <a:prstGeom prst="rect">
            <a:avLst/>
          </a:prstGeom>
          <a:noFill/>
        </p:spPr>
        <p:txBody>
          <a:bodyPr wrap="none" rtlCol="0">
            <a:spAutoFit/>
          </a:bodyPr>
          <a:lstStyle/>
          <a:p>
            <a:r>
              <a:rPr lang="en-US" altLang="zh-CN" dirty="0" smtClean="0"/>
              <a:t>(2) </a:t>
            </a:r>
            <a:r>
              <a:rPr lang="zh-CN" altLang="en-US" dirty="0" smtClean="0"/>
              <a:t>调度</a:t>
            </a:r>
            <a:endParaRPr lang="zh-CN" altLang="en-US" dirty="0"/>
          </a:p>
        </p:txBody>
      </p:sp>
      <p:sp>
        <p:nvSpPr>
          <p:cNvPr id="9" name="TextBox 8"/>
          <p:cNvSpPr txBox="1"/>
          <p:nvPr/>
        </p:nvSpPr>
        <p:spPr>
          <a:xfrm>
            <a:off x="971600" y="645186"/>
            <a:ext cx="5262979" cy="369332"/>
          </a:xfrm>
          <a:prstGeom prst="rect">
            <a:avLst/>
          </a:prstGeom>
          <a:noFill/>
        </p:spPr>
        <p:txBody>
          <a:bodyPr wrap="none" rtlCol="0">
            <a:spAutoFit/>
          </a:bodyPr>
          <a:lstStyle/>
          <a:p>
            <a:r>
              <a:rPr lang="zh-CN" altLang="en-US" dirty="0" smtClean="0"/>
              <a:t>核心组件：时隙帧结构。调度。同步。信道跳变。</a:t>
            </a:r>
            <a:endParaRPr lang="zh-CN" altLang="en-US" dirty="0"/>
          </a:p>
        </p:txBody>
      </p:sp>
      <p:sp>
        <p:nvSpPr>
          <p:cNvPr id="2" name="TextBox 1"/>
          <p:cNvSpPr txBox="1"/>
          <p:nvPr/>
        </p:nvSpPr>
        <p:spPr>
          <a:xfrm>
            <a:off x="755576" y="1552601"/>
            <a:ext cx="8280920" cy="1200329"/>
          </a:xfrm>
          <a:prstGeom prst="rect">
            <a:avLst/>
          </a:prstGeom>
          <a:noFill/>
        </p:spPr>
        <p:txBody>
          <a:bodyPr wrap="square" rtlCol="0">
            <a:spAutoFit/>
          </a:bodyPr>
          <a:lstStyle/>
          <a:p>
            <a:r>
              <a:rPr lang="zh-CN" altLang="en-US" dirty="0" smtClean="0"/>
              <a:t>调度：决定节点每个节点</a:t>
            </a:r>
            <a:r>
              <a:rPr lang="zh-CN" altLang="en-US" dirty="0" smtClean="0"/>
              <a:t>在一周期内的每个</a:t>
            </a:r>
            <a:r>
              <a:rPr lang="zh-CN" altLang="en-US" dirty="0" smtClean="0"/>
              <a:t>时隙的状态；当节点发送或接收时，决定节点所使用的</a:t>
            </a:r>
            <a:r>
              <a:rPr lang="zh-CN" altLang="en-US" dirty="0" smtClean="0"/>
              <a:t>信道</a:t>
            </a:r>
            <a:r>
              <a:rPr lang="zh-CN" altLang="en-US" dirty="0"/>
              <a:t>偏移</a:t>
            </a:r>
            <a:r>
              <a:rPr lang="zh-CN" altLang="en-US" dirty="0" smtClean="0"/>
              <a:t>。</a:t>
            </a:r>
            <a:endParaRPr lang="en-US" altLang="zh-CN" dirty="0" smtClean="0"/>
          </a:p>
          <a:p>
            <a:r>
              <a:rPr lang="en-US" altLang="zh-CN" b="1" dirty="0" smtClean="0"/>
              <a:t>IEEE 802.15.4e MAC</a:t>
            </a:r>
            <a:r>
              <a:rPr lang="zh-CN" altLang="en-US" b="1" dirty="0" smtClean="0"/>
              <a:t>定义了节点如何执行调度，但是没有定义如何为节点产生调度</a:t>
            </a:r>
            <a:r>
              <a:rPr lang="zh-CN" altLang="en-US" dirty="0" smtClean="0"/>
              <a:t>。</a:t>
            </a:r>
            <a:endParaRPr lang="zh-CN" alt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924944"/>
            <a:ext cx="5132092" cy="281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727680" y="3172073"/>
            <a:ext cx="3416320" cy="369332"/>
          </a:xfrm>
          <a:prstGeom prst="rect">
            <a:avLst/>
          </a:prstGeom>
          <a:noFill/>
        </p:spPr>
        <p:txBody>
          <a:bodyPr wrap="none" rtlCol="0">
            <a:spAutoFit/>
          </a:bodyPr>
          <a:lstStyle/>
          <a:p>
            <a:r>
              <a:rPr lang="zh-CN" altLang="en-US" dirty="0" smtClean="0"/>
              <a:t>网络的调度方案需要仔细设计。</a:t>
            </a:r>
            <a:endParaRPr lang="zh-CN" altLang="en-US" dirty="0"/>
          </a:p>
        </p:txBody>
      </p:sp>
      <p:sp>
        <p:nvSpPr>
          <p:cNvPr id="10" name="TextBox 9"/>
          <p:cNvSpPr txBox="1"/>
          <p:nvPr/>
        </p:nvSpPr>
        <p:spPr>
          <a:xfrm>
            <a:off x="5724128" y="3717032"/>
            <a:ext cx="3096344" cy="1477328"/>
          </a:xfrm>
          <a:prstGeom prst="rect">
            <a:avLst/>
          </a:prstGeom>
          <a:noFill/>
        </p:spPr>
        <p:txBody>
          <a:bodyPr wrap="square" rtlCol="0">
            <a:spAutoFit/>
          </a:bodyPr>
          <a:lstStyle/>
          <a:p>
            <a:r>
              <a:rPr lang="zh-CN" altLang="en-US" dirty="0" smtClean="0"/>
              <a:t>调度分为集中式调度和分布式调度</a:t>
            </a:r>
            <a:r>
              <a:rPr lang="zh-CN" altLang="en-US" dirty="0" smtClean="0"/>
              <a:t>。</a:t>
            </a:r>
            <a:endParaRPr lang="en-US" altLang="zh-CN" dirty="0" smtClean="0"/>
          </a:p>
          <a:p>
            <a:endParaRPr lang="en-US" altLang="zh-CN" dirty="0" smtClean="0"/>
          </a:p>
          <a:p>
            <a:r>
              <a:rPr lang="zh-CN" altLang="en-US" dirty="0" smtClean="0"/>
              <a:t>根据应用场景和性能指标，自行设计调度算法。</a:t>
            </a:r>
            <a:endParaRPr lang="zh-CN" altLang="en-US" dirty="0"/>
          </a:p>
        </p:txBody>
      </p:sp>
      <p:cxnSp>
        <p:nvCxnSpPr>
          <p:cNvPr id="12" name="直接箭头连接符 11"/>
          <p:cNvCxnSpPr/>
          <p:nvPr/>
        </p:nvCxnSpPr>
        <p:spPr>
          <a:xfrm>
            <a:off x="4896036" y="4221088"/>
            <a:ext cx="468052"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98103" y="5157929"/>
            <a:ext cx="2037737" cy="369332"/>
          </a:xfrm>
          <a:prstGeom prst="rect">
            <a:avLst/>
          </a:prstGeom>
          <a:noFill/>
        </p:spPr>
        <p:txBody>
          <a:bodyPr wrap="none" rtlCol="0">
            <a:spAutoFit/>
          </a:bodyPr>
          <a:lstStyle/>
          <a:p>
            <a:r>
              <a:rPr lang="zh-CN" altLang="en-US" dirty="0" smtClean="0"/>
              <a:t>每个方格叫做 </a:t>
            </a:r>
            <a:r>
              <a:rPr lang="en-US" altLang="zh-CN" dirty="0" smtClean="0"/>
              <a:t>cell</a:t>
            </a:r>
            <a:endParaRPr lang="zh-CN" altLang="en-US" dirty="0"/>
          </a:p>
        </p:txBody>
      </p:sp>
      <p:sp>
        <p:nvSpPr>
          <p:cNvPr id="16" name="TextBox 15"/>
          <p:cNvSpPr txBox="1"/>
          <p:nvPr/>
        </p:nvSpPr>
        <p:spPr>
          <a:xfrm>
            <a:off x="3727613" y="5505479"/>
            <a:ext cx="4956806" cy="923330"/>
          </a:xfrm>
          <a:prstGeom prst="rect">
            <a:avLst/>
          </a:prstGeom>
          <a:noFill/>
        </p:spPr>
        <p:txBody>
          <a:bodyPr wrap="none" rtlCol="0">
            <a:spAutoFit/>
          </a:bodyPr>
          <a:lstStyle/>
          <a:p>
            <a:r>
              <a:rPr lang="zh-CN" altLang="en-US" dirty="0" smtClean="0"/>
              <a:t>同一个</a:t>
            </a:r>
            <a:r>
              <a:rPr lang="en-US" altLang="zh-CN" dirty="0" smtClean="0"/>
              <a:t>cell</a:t>
            </a:r>
            <a:r>
              <a:rPr lang="zh-CN" altLang="en-US" dirty="0" smtClean="0"/>
              <a:t>可以被多个链路共享。</a:t>
            </a:r>
            <a:r>
              <a:rPr lang="en-US" altLang="zh-CN" dirty="0" smtClean="0"/>
              <a:t>802.15.4e</a:t>
            </a:r>
          </a:p>
          <a:p>
            <a:r>
              <a:rPr lang="zh-CN" altLang="en-US" dirty="0" smtClean="0"/>
              <a:t>定义了一个简单的退避机制，以防止共享</a:t>
            </a:r>
            <a:r>
              <a:rPr lang="en-US" altLang="zh-CN" dirty="0" smtClean="0"/>
              <a:t>cell</a:t>
            </a:r>
            <a:r>
              <a:rPr lang="zh-CN" altLang="en-US" dirty="0" smtClean="0"/>
              <a:t>的</a:t>
            </a:r>
            <a:endParaRPr lang="en-US" altLang="zh-CN" dirty="0" smtClean="0"/>
          </a:p>
          <a:p>
            <a:r>
              <a:rPr lang="zh-CN" altLang="en-US" dirty="0" smtClean="0"/>
              <a:t>链路发生冲突。</a:t>
            </a:r>
            <a:endParaRPr lang="zh-CN" altLang="en-US" dirty="0"/>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10"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15</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en-US" altLang="zh-CN" dirty="0"/>
              <a:t>Time Synchronized Channel Hopping (TSCH)</a:t>
            </a:r>
            <a:endParaRPr lang="zh-CN" altLang="en-US" dirty="0"/>
          </a:p>
        </p:txBody>
      </p:sp>
      <p:sp>
        <p:nvSpPr>
          <p:cNvPr id="7" name="TextBox 6"/>
          <p:cNvSpPr txBox="1"/>
          <p:nvPr/>
        </p:nvSpPr>
        <p:spPr>
          <a:xfrm>
            <a:off x="525579" y="1183269"/>
            <a:ext cx="1083951" cy="369332"/>
          </a:xfrm>
          <a:prstGeom prst="rect">
            <a:avLst/>
          </a:prstGeom>
          <a:noFill/>
        </p:spPr>
        <p:txBody>
          <a:bodyPr wrap="none" rtlCol="0">
            <a:spAutoFit/>
          </a:bodyPr>
          <a:lstStyle/>
          <a:p>
            <a:r>
              <a:rPr lang="en-US" altLang="zh-CN" dirty="0" smtClean="0"/>
              <a:t>(3) </a:t>
            </a:r>
            <a:r>
              <a:rPr lang="zh-CN" altLang="en-US" dirty="0" smtClean="0"/>
              <a:t>同步</a:t>
            </a:r>
            <a:endParaRPr lang="zh-CN" altLang="en-US" dirty="0"/>
          </a:p>
        </p:txBody>
      </p:sp>
      <p:sp>
        <p:nvSpPr>
          <p:cNvPr id="9" name="TextBox 8"/>
          <p:cNvSpPr txBox="1"/>
          <p:nvPr/>
        </p:nvSpPr>
        <p:spPr>
          <a:xfrm>
            <a:off x="971600" y="645186"/>
            <a:ext cx="5262979" cy="369332"/>
          </a:xfrm>
          <a:prstGeom prst="rect">
            <a:avLst/>
          </a:prstGeom>
          <a:noFill/>
        </p:spPr>
        <p:txBody>
          <a:bodyPr wrap="none" rtlCol="0">
            <a:spAutoFit/>
          </a:bodyPr>
          <a:lstStyle/>
          <a:p>
            <a:r>
              <a:rPr lang="zh-CN" altLang="en-US" dirty="0" smtClean="0"/>
              <a:t>核心组件：时隙帧结构。调度。同步。信道跳变。</a:t>
            </a:r>
            <a:endParaRPr lang="zh-CN" altLang="en-US" dirty="0"/>
          </a:p>
        </p:txBody>
      </p:sp>
      <p:sp>
        <p:nvSpPr>
          <p:cNvPr id="2" name="TextBox 1"/>
          <p:cNvSpPr txBox="1"/>
          <p:nvPr/>
        </p:nvSpPr>
        <p:spPr>
          <a:xfrm>
            <a:off x="755576" y="1552601"/>
            <a:ext cx="8280920" cy="1477328"/>
          </a:xfrm>
          <a:prstGeom prst="rect">
            <a:avLst/>
          </a:prstGeom>
          <a:noFill/>
        </p:spPr>
        <p:txBody>
          <a:bodyPr wrap="square" rtlCol="0">
            <a:spAutoFit/>
          </a:bodyPr>
          <a:lstStyle/>
          <a:p>
            <a:r>
              <a:rPr lang="zh-CN" altLang="en-US" dirty="0" smtClean="0"/>
              <a:t>在时隙帧的结构下，需要保持设备之间的时间同步，以维持网络的连通性。在传统的</a:t>
            </a:r>
            <a:r>
              <a:rPr lang="en-US" altLang="zh-CN" dirty="0" smtClean="0"/>
              <a:t>802.15.4 MAC</a:t>
            </a:r>
            <a:r>
              <a:rPr lang="zh-CN" altLang="en-US" dirty="0" smtClean="0"/>
              <a:t>中，使用信标进行同步。在</a:t>
            </a:r>
            <a:r>
              <a:rPr lang="en-US" altLang="zh-CN" dirty="0" smtClean="0"/>
              <a:t>802.15.4e MAC</a:t>
            </a:r>
            <a:r>
              <a:rPr lang="zh-CN" altLang="en-US" dirty="0" smtClean="0"/>
              <a:t>中，可使用基于</a:t>
            </a:r>
            <a:r>
              <a:rPr lang="en-US" altLang="zh-CN" dirty="0" smtClean="0"/>
              <a:t>ACK</a:t>
            </a:r>
            <a:r>
              <a:rPr lang="zh-CN" altLang="en-US" dirty="0" smtClean="0"/>
              <a:t>的同步方法或基于</a:t>
            </a:r>
            <a:r>
              <a:rPr lang="en-US" altLang="zh-CN" dirty="0" smtClean="0"/>
              <a:t>FRAME</a:t>
            </a:r>
            <a:r>
              <a:rPr lang="zh-CN" altLang="en-US" dirty="0" smtClean="0"/>
              <a:t>的同步方法。基本思想是，在传输数据或</a:t>
            </a:r>
            <a:r>
              <a:rPr lang="en-US" altLang="zh-CN" dirty="0" smtClean="0"/>
              <a:t>ACK</a:t>
            </a:r>
            <a:r>
              <a:rPr lang="zh-CN" altLang="en-US" dirty="0" smtClean="0"/>
              <a:t>时附加时间信息，从而实现收发节点之间的时间同步。</a:t>
            </a:r>
            <a:endParaRPr lang="en-US" altLang="zh-CN" dirty="0" smtClean="0"/>
          </a:p>
          <a:p>
            <a:r>
              <a:rPr lang="zh-CN" altLang="en-US" dirty="0" smtClean="0"/>
              <a:t>当网络中长时间</a:t>
            </a:r>
            <a:r>
              <a:rPr lang="en-US" altLang="zh-CN" dirty="0" smtClean="0"/>
              <a:t>(30s)</a:t>
            </a:r>
            <a:r>
              <a:rPr lang="zh-CN" altLang="en-US" dirty="0" smtClean="0"/>
              <a:t>没有数据交互时，节点产生空的数据帧进行同步。</a:t>
            </a:r>
            <a:endParaRPr lang="zh-CN" altLang="en-US" dirty="0"/>
          </a:p>
        </p:txBody>
      </p:sp>
      <p:sp>
        <p:nvSpPr>
          <p:cNvPr id="12" name="TextBox 11"/>
          <p:cNvSpPr txBox="1"/>
          <p:nvPr/>
        </p:nvSpPr>
        <p:spPr>
          <a:xfrm>
            <a:off x="539552" y="3155483"/>
            <a:ext cx="1545616" cy="369332"/>
          </a:xfrm>
          <a:prstGeom prst="rect">
            <a:avLst/>
          </a:prstGeom>
          <a:noFill/>
        </p:spPr>
        <p:txBody>
          <a:bodyPr wrap="none" rtlCol="0">
            <a:spAutoFit/>
          </a:bodyPr>
          <a:lstStyle/>
          <a:p>
            <a:r>
              <a:rPr lang="en-US" altLang="zh-CN" dirty="0" smtClean="0"/>
              <a:t>(4) </a:t>
            </a:r>
            <a:r>
              <a:rPr lang="zh-CN" altLang="en-US" dirty="0" smtClean="0"/>
              <a:t>信道跳变</a:t>
            </a:r>
            <a:endParaRPr lang="zh-CN" altLang="en-US" dirty="0"/>
          </a:p>
        </p:txBody>
      </p:sp>
      <p:sp>
        <p:nvSpPr>
          <p:cNvPr id="13" name="TextBox 12"/>
          <p:cNvSpPr txBox="1"/>
          <p:nvPr/>
        </p:nvSpPr>
        <p:spPr>
          <a:xfrm>
            <a:off x="769549" y="3524815"/>
            <a:ext cx="8280920" cy="1200329"/>
          </a:xfrm>
          <a:prstGeom prst="rect">
            <a:avLst/>
          </a:prstGeom>
          <a:noFill/>
        </p:spPr>
        <p:txBody>
          <a:bodyPr wrap="square" rtlCol="0">
            <a:spAutoFit/>
          </a:bodyPr>
          <a:lstStyle/>
          <a:p>
            <a:r>
              <a:rPr lang="en-US" altLang="zh-CN" dirty="0" smtClean="0"/>
              <a:t>16</a:t>
            </a:r>
            <a:r>
              <a:rPr lang="zh-CN" altLang="en-US" dirty="0" smtClean="0"/>
              <a:t>个信道可用</a:t>
            </a:r>
            <a:endParaRPr lang="en-US" altLang="zh-CN" dirty="0" smtClean="0"/>
          </a:p>
          <a:p>
            <a:r>
              <a:rPr lang="zh-CN" altLang="en-US" dirty="0" smtClean="0"/>
              <a:t>跳变规则</a:t>
            </a:r>
            <a:r>
              <a:rPr lang="zh-CN" altLang="en-US" dirty="0"/>
              <a:t>：同一链路的多个连续的数据包在多个连续的时隙帧里以不同的物理信道</a:t>
            </a:r>
            <a:r>
              <a:rPr lang="zh-CN" altLang="en-US" dirty="0" smtClean="0"/>
              <a:t>发送</a:t>
            </a:r>
            <a:r>
              <a:rPr lang="en-US" altLang="zh-CN" dirty="0" smtClean="0"/>
              <a:t>(</a:t>
            </a:r>
            <a:r>
              <a:rPr lang="zh-CN" altLang="en-US" dirty="0" smtClean="0"/>
              <a:t>信道切换时间</a:t>
            </a:r>
            <a:r>
              <a:rPr lang="zh-CN" altLang="en-US" dirty="0" smtClean="0"/>
              <a:t>：≤</a:t>
            </a:r>
            <a:r>
              <a:rPr lang="en-US" altLang="zh-CN" dirty="0" smtClean="0"/>
              <a:t>192us)</a:t>
            </a:r>
            <a:r>
              <a:rPr lang="zh-CN" altLang="en-US" dirty="0" smtClean="0"/>
              <a:t>。</a:t>
            </a:r>
            <a:endParaRPr lang="en-US" altLang="zh-CN" dirty="0" smtClean="0"/>
          </a:p>
          <a:p>
            <a:r>
              <a:rPr lang="zh-CN" altLang="en-US" dirty="0" smtClean="0"/>
              <a:t>通过对信道进行分组，可以实现多个</a:t>
            </a:r>
            <a:r>
              <a:rPr lang="zh-CN" altLang="en-US" b="1" dirty="0" smtClean="0">
                <a:solidFill>
                  <a:srgbClr val="FF0000"/>
                </a:solidFill>
              </a:rPr>
              <a:t>网络共存</a:t>
            </a:r>
            <a:endParaRPr lang="en-US" altLang="zh-CN" b="1" dirty="0" smtClean="0">
              <a:solidFill>
                <a:srgbClr val="FF0000"/>
              </a:solidFill>
            </a:endParaRPr>
          </a:p>
        </p:txBody>
      </p:sp>
    </p:spTree>
    <p:extLst>
      <p:ext uri="{BB962C8B-B14F-4D97-AF65-F5344CB8AC3E}">
        <p14:creationId xmlns:p14="http://schemas.microsoft.com/office/powerpoint/2010/main" val="54985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16</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en-US" altLang="zh-CN" dirty="0" smtClean="0"/>
              <a:t>802.15.4e MAC</a:t>
            </a:r>
            <a:r>
              <a:rPr lang="zh-CN" altLang="en-US" dirty="0" smtClean="0"/>
              <a:t>组网过程</a:t>
            </a:r>
            <a:endParaRPr lang="zh-CN" alt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38288"/>
            <a:ext cx="5248052" cy="5517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432"/>
          <a:stretch/>
        </p:blipFill>
        <p:spPr bwMode="auto">
          <a:xfrm>
            <a:off x="4696859" y="3901842"/>
            <a:ext cx="4447141"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6136" y="1268760"/>
            <a:ext cx="2376264" cy="1960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6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17</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适配层</a:t>
            </a:r>
            <a:r>
              <a:rPr lang="en-US" altLang="zh-CN" dirty="0" smtClean="0"/>
              <a:t>: IETF 6LoWPAN</a:t>
            </a:r>
            <a:endParaRPr lang="zh-CN" altLang="en-US" dirty="0"/>
          </a:p>
        </p:txBody>
      </p:sp>
      <p:sp>
        <p:nvSpPr>
          <p:cNvPr id="7" name="矩形 6"/>
          <p:cNvSpPr/>
          <p:nvPr/>
        </p:nvSpPr>
        <p:spPr>
          <a:xfrm>
            <a:off x="3599892" y="4478388"/>
            <a:ext cx="2378395" cy="31876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IEEE 802.15.4 PHY</a:t>
            </a:r>
            <a:endParaRPr lang="zh-CN" altLang="en-US" sz="1400" dirty="0">
              <a:solidFill>
                <a:schemeClr val="tx1"/>
              </a:solidFill>
            </a:endParaRPr>
          </a:p>
        </p:txBody>
      </p:sp>
      <p:sp>
        <p:nvSpPr>
          <p:cNvPr id="9" name="矩形 8"/>
          <p:cNvSpPr/>
          <p:nvPr/>
        </p:nvSpPr>
        <p:spPr>
          <a:xfrm>
            <a:off x="3599892" y="3794169"/>
            <a:ext cx="2412268" cy="33855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IEEE 802.15.4e MAC</a:t>
            </a:r>
            <a:endParaRPr lang="zh-CN" altLang="en-US" sz="1400" dirty="0">
              <a:solidFill>
                <a:schemeClr val="tx1"/>
              </a:solidFill>
            </a:endParaRPr>
          </a:p>
        </p:txBody>
      </p:sp>
      <p:sp>
        <p:nvSpPr>
          <p:cNvPr id="10" name="矩形 9"/>
          <p:cNvSpPr/>
          <p:nvPr/>
        </p:nvSpPr>
        <p:spPr>
          <a:xfrm>
            <a:off x="3599892" y="3109790"/>
            <a:ext cx="2412268" cy="33936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6LoWPAN</a:t>
            </a:r>
            <a:endParaRPr lang="zh-CN" altLang="en-US" sz="1400" dirty="0">
              <a:solidFill>
                <a:schemeClr val="tx1"/>
              </a:solidFill>
            </a:endParaRPr>
          </a:p>
        </p:txBody>
      </p:sp>
      <p:sp>
        <p:nvSpPr>
          <p:cNvPr id="12" name="矩形 11"/>
          <p:cNvSpPr/>
          <p:nvPr/>
        </p:nvSpPr>
        <p:spPr>
          <a:xfrm>
            <a:off x="3599892" y="2431304"/>
            <a:ext cx="2378395" cy="29635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ROLL</a:t>
            </a:r>
            <a:endParaRPr lang="zh-CN" altLang="en-US" sz="1400" dirty="0">
              <a:solidFill>
                <a:schemeClr val="tx1"/>
              </a:solidFill>
            </a:endParaRPr>
          </a:p>
        </p:txBody>
      </p:sp>
      <p:sp>
        <p:nvSpPr>
          <p:cNvPr id="13" name="矩形 12"/>
          <p:cNvSpPr/>
          <p:nvPr/>
        </p:nvSpPr>
        <p:spPr>
          <a:xfrm>
            <a:off x="3599892" y="1770910"/>
            <a:ext cx="2412268" cy="35420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a:t>
            </a:r>
            <a:r>
              <a:rPr lang="en-US" altLang="zh-CN" sz="1400" dirty="0" err="1" smtClean="0">
                <a:solidFill>
                  <a:schemeClr val="tx1"/>
                </a:solidFill>
              </a:rPr>
              <a:t>CoAP</a:t>
            </a:r>
            <a:endParaRPr lang="zh-CN" altLang="en-US" sz="1400" dirty="0">
              <a:solidFill>
                <a:schemeClr val="tx1"/>
              </a:solidFill>
            </a:endParaRPr>
          </a:p>
        </p:txBody>
      </p:sp>
      <p:sp>
        <p:nvSpPr>
          <p:cNvPr id="14" name="TextBox 13"/>
          <p:cNvSpPr txBox="1"/>
          <p:nvPr/>
        </p:nvSpPr>
        <p:spPr>
          <a:xfrm>
            <a:off x="2828120" y="4483980"/>
            <a:ext cx="723275" cy="307777"/>
          </a:xfrm>
          <a:prstGeom prst="rect">
            <a:avLst/>
          </a:prstGeom>
          <a:noFill/>
        </p:spPr>
        <p:txBody>
          <a:bodyPr wrap="none" rtlCol="0">
            <a:spAutoFit/>
          </a:bodyPr>
          <a:lstStyle/>
          <a:p>
            <a:r>
              <a:rPr lang="zh-CN" altLang="en-US" sz="1400" dirty="0" smtClean="0"/>
              <a:t>物理层</a:t>
            </a:r>
            <a:endParaRPr lang="zh-CN" altLang="en-US" sz="1400" dirty="0"/>
          </a:p>
        </p:txBody>
      </p:sp>
      <p:sp>
        <p:nvSpPr>
          <p:cNvPr id="15" name="TextBox 14"/>
          <p:cNvSpPr txBox="1"/>
          <p:nvPr/>
        </p:nvSpPr>
        <p:spPr>
          <a:xfrm>
            <a:off x="2762950" y="3793931"/>
            <a:ext cx="763351" cy="307777"/>
          </a:xfrm>
          <a:prstGeom prst="rect">
            <a:avLst/>
          </a:prstGeom>
          <a:noFill/>
        </p:spPr>
        <p:txBody>
          <a:bodyPr wrap="none" rtlCol="0">
            <a:spAutoFit/>
          </a:bodyPr>
          <a:lstStyle/>
          <a:p>
            <a:r>
              <a:rPr lang="en-US" altLang="zh-CN" sz="1400" dirty="0" smtClean="0"/>
              <a:t>MAC</a:t>
            </a:r>
            <a:r>
              <a:rPr lang="zh-CN" altLang="en-US" sz="1400" dirty="0" smtClean="0"/>
              <a:t>层</a:t>
            </a:r>
            <a:endParaRPr lang="zh-CN" altLang="en-US" sz="1400" dirty="0"/>
          </a:p>
        </p:txBody>
      </p:sp>
      <p:sp>
        <p:nvSpPr>
          <p:cNvPr id="16" name="TextBox 15"/>
          <p:cNvSpPr txBox="1"/>
          <p:nvPr/>
        </p:nvSpPr>
        <p:spPr>
          <a:xfrm>
            <a:off x="2821524" y="3110602"/>
            <a:ext cx="723275" cy="307777"/>
          </a:xfrm>
          <a:prstGeom prst="rect">
            <a:avLst/>
          </a:prstGeom>
          <a:noFill/>
        </p:spPr>
        <p:txBody>
          <a:bodyPr wrap="none" rtlCol="0">
            <a:spAutoFit/>
          </a:bodyPr>
          <a:lstStyle/>
          <a:p>
            <a:r>
              <a:rPr lang="zh-CN" altLang="en-US" sz="1400" dirty="0" smtClean="0"/>
              <a:t>适配层</a:t>
            </a:r>
            <a:endParaRPr lang="zh-CN" altLang="en-US" sz="1400" dirty="0"/>
          </a:p>
        </p:txBody>
      </p:sp>
      <p:sp>
        <p:nvSpPr>
          <p:cNvPr id="17" name="TextBox 16"/>
          <p:cNvSpPr txBox="1"/>
          <p:nvPr/>
        </p:nvSpPr>
        <p:spPr>
          <a:xfrm>
            <a:off x="2762950" y="2431304"/>
            <a:ext cx="723275" cy="307777"/>
          </a:xfrm>
          <a:prstGeom prst="rect">
            <a:avLst/>
          </a:prstGeom>
          <a:noFill/>
        </p:spPr>
        <p:txBody>
          <a:bodyPr wrap="none" rtlCol="0">
            <a:spAutoFit/>
          </a:bodyPr>
          <a:lstStyle/>
          <a:p>
            <a:r>
              <a:rPr lang="zh-CN" altLang="en-US" sz="1400" dirty="0" smtClean="0"/>
              <a:t>网络层</a:t>
            </a:r>
            <a:endParaRPr lang="zh-CN" altLang="en-US" sz="1400" dirty="0"/>
          </a:p>
        </p:txBody>
      </p:sp>
      <p:sp>
        <p:nvSpPr>
          <p:cNvPr id="18" name="上下箭头 17"/>
          <p:cNvSpPr/>
          <p:nvPr/>
        </p:nvSpPr>
        <p:spPr>
          <a:xfrm>
            <a:off x="4635008" y="2692169"/>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 name="上下箭头 18"/>
          <p:cNvSpPr/>
          <p:nvPr/>
        </p:nvSpPr>
        <p:spPr>
          <a:xfrm>
            <a:off x="4635008" y="2077370"/>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上下箭头 19"/>
          <p:cNvSpPr/>
          <p:nvPr/>
        </p:nvSpPr>
        <p:spPr>
          <a:xfrm>
            <a:off x="4635008" y="3407094"/>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上下箭头 20"/>
          <p:cNvSpPr/>
          <p:nvPr/>
        </p:nvSpPr>
        <p:spPr>
          <a:xfrm>
            <a:off x="4635008" y="4093189"/>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 name="TextBox 21"/>
          <p:cNvSpPr txBox="1"/>
          <p:nvPr/>
        </p:nvSpPr>
        <p:spPr>
          <a:xfrm>
            <a:off x="2511279" y="1786559"/>
            <a:ext cx="1164101" cy="307777"/>
          </a:xfrm>
          <a:prstGeom prst="rect">
            <a:avLst/>
          </a:prstGeom>
          <a:noFill/>
        </p:spPr>
        <p:txBody>
          <a:bodyPr wrap="none" rtlCol="0">
            <a:spAutoFit/>
          </a:bodyPr>
          <a:lstStyle/>
          <a:p>
            <a:r>
              <a:rPr lang="zh-CN" altLang="en-US" sz="1400" dirty="0" smtClean="0"/>
              <a:t>传输</a:t>
            </a:r>
            <a:r>
              <a:rPr lang="en-US" altLang="zh-CN" sz="1400" dirty="0" smtClean="0"/>
              <a:t>/</a:t>
            </a:r>
            <a:r>
              <a:rPr lang="zh-CN" altLang="en-US" sz="1400" dirty="0" smtClean="0"/>
              <a:t>应用层</a:t>
            </a:r>
            <a:endParaRPr lang="zh-CN" altLang="en-US" sz="1400" dirty="0"/>
          </a:p>
        </p:txBody>
      </p:sp>
    </p:spTree>
    <p:extLst>
      <p:ext uri="{BB962C8B-B14F-4D97-AF65-F5344CB8AC3E}">
        <p14:creationId xmlns:p14="http://schemas.microsoft.com/office/powerpoint/2010/main" val="370807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18</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endParaRPr lang="zh-CN" alt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7385"/>
            <a:ext cx="9144000" cy="688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555776" y="6058162"/>
            <a:ext cx="5076056" cy="369332"/>
          </a:xfrm>
          <a:prstGeom prst="rect">
            <a:avLst/>
          </a:prstGeom>
          <a:noFill/>
        </p:spPr>
        <p:txBody>
          <a:bodyPr wrap="square" rtlCol="0">
            <a:spAutoFit/>
          </a:bodyPr>
          <a:lstStyle/>
          <a:p>
            <a:r>
              <a:rPr lang="zh-CN" altLang="en-US" dirty="0" smtClean="0"/>
              <a:t>。</a:t>
            </a:r>
            <a:endParaRPr lang="zh-CN" altLang="en-US" dirty="0"/>
          </a:p>
        </p:txBody>
      </p:sp>
      <p:sp>
        <p:nvSpPr>
          <p:cNvPr id="9" name="圆角矩形 8"/>
          <p:cNvSpPr/>
          <p:nvPr/>
        </p:nvSpPr>
        <p:spPr>
          <a:xfrm>
            <a:off x="1763688" y="6055043"/>
            <a:ext cx="5798986" cy="34321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互联网</a:t>
            </a:r>
            <a:r>
              <a:rPr lang="en-US" altLang="zh-CN" dirty="0"/>
              <a:t>(internet)</a:t>
            </a:r>
            <a:r>
              <a:rPr lang="zh-CN" altLang="en-US" dirty="0" smtClean="0"/>
              <a:t>：全球最大、最重要的</a:t>
            </a:r>
            <a:r>
              <a:rPr lang="zh-CN" altLang="en-US" dirty="0"/>
              <a:t>通信基础设施</a:t>
            </a:r>
          </a:p>
        </p:txBody>
      </p:sp>
    </p:spTree>
    <p:extLst>
      <p:ext uri="{BB962C8B-B14F-4D97-AF65-F5344CB8AC3E}">
        <p14:creationId xmlns:p14="http://schemas.microsoft.com/office/powerpoint/2010/main" val="357686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19</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7384"/>
            <a:ext cx="925252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 8"/>
          <p:cNvSpPr/>
          <p:nvPr/>
        </p:nvSpPr>
        <p:spPr>
          <a:xfrm>
            <a:off x="2411760" y="5961815"/>
            <a:ext cx="4392488" cy="63553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物联网只有真正融入互联网，才会获得无穷的生命力。</a:t>
            </a:r>
            <a:endParaRPr lang="zh-CN" altLang="en-US" dirty="0"/>
          </a:p>
        </p:txBody>
      </p:sp>
    </p:spTree>
    <p:extLst>
      <p:ext uri="{BB962C8B-B14F-4D97-AF65-F5344CB8AC3E}">
        <p14:creationId xmlns:p14="http://schemas.microsoft.com/office/powerpoint/2010/main" val="164832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2</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主要内容</a:t>
            </a:r>
            <a:endParaRPr lang="zh-CN" altLang="en-US" dirty="0"/>
          </a:p>
        </p:txBody>
      </p:sp>
      <p:sp>
        <p:nvSpPr>
          <p:cNvPr id="7" name="矩形 6"/>
          <p:cNvSpPr/>
          <p:nvPr/>
        </p:nvSpPr>
        <p:spPr>
          <a:xfrm>
            <a:off x="683568" y="877942"/>
            <a:ext cx="4798108" cy="400110"/>
          </a:xfrm>
          <a:prstGeom prst="rect">
            <a:avLst/>
          </a:prstGeom>
        </p:spPr>
        <p:txBody>
          <a:bodyPr wrap="none">
            <a:spAutoFit/>
          </a:bodyPr>
          <a:lstStyle/>
          <a:p>
            <a:r>
              <a:rPr lang="en-US" altLang="zh-CN" sz="2000" dirty="0" smtClean="0"/>
              <a:t>1 </a:t>
            </a:r>
            <a:r>
              <a:rPr lang="zh-CN" altLang="en-US" sz="2000" dirty="0" smtClean="0"/>
              <a:t>物联网标准化</a:t>
            </a:r>
            <a:r>
              <a:rPr lang="zh-CN" altLang="en-US" sz="2000" dirty="0" smtClean="0"/>
              <a:t>的通信网络协议栈的由来</a:t>
            </a:r>
            <a:endParaRPr lang="zh-CN" altLang="en-US" sz="2000" dirty="0"/>
          </a:p>
        </p:txBody>
      </p:sp>
      <p:sp>
        <p:nvSpPr>
          <p:cNvPr id="9" name="矩形 8"/>
          <p:cNvSpPr/>
          <p:nvPr/>
        </p:nvSpPr>
        <p:spPr>
          <a:xfrm>
            <a:off x="683568" y="1804754"/>
            <a:ext cx="2233304" cy="400110"/>
          </a:xfrm>
          <a:prstGeom prst="rect">
            <a:avLst/>
          </a:prstGeom>
        </p:spPr>
        <p:txBody>
          <a:bodyPr wrap="none">
            <a:spAutoFit/>
          </a:bodyPr>
          <a:lstStyle/>
          <a:p>
            <a:r>
              <a:rPr lang="en-US" altLang="zh-CN" sz="2000" dirty="0" smtClean="0"/>
              <a:t>2 </a:t>
            </a:r>
            <a:r>
              <a:rPr lang="zh-CN" altLang="en-US" sz="2000" dirty="0" smtClean="0"/>
              <a:t>该协议栈的内容</a:t>
            </a:r>
            <a:endParaRPr lang="zh-CN" altLang="en-US" sz="2000" dirty="0"/>
          </a:p>
        </p:txBody>
      </p:sp>
      <p:sp>
        <p:nvSpPr>
          <p:cNvPr id="10" name="矩形 9"/>
          <p:cNvSpPr/>
          <p:nvPr/>
        </p:nvSpPr>
        <p:spPr>
          <a:xfrm>
            <a:off x="683568" y="2668850"/>
            <a:ext cx="2489784" cy="400110"/>
          </a:xfrm>
          <a:prstGeom prst="rect">
            <a:avLst/>
          </a:prstGeom>
        </p:spPr>
        <p:txBody>
          <a:bodyPr wrap="none">
            <a:spAutoFit/>
          </a:bodyPr>
          <a:lstStyle/>
          <a:p>
            <a:r>
              <a:rPr lang="en-US" altLang="zh-CN" sz="2000" dirty="0" smtClean="0"/>
              <a:t>3 </a:t>
            </a:r>
            <a:r>
              <a:rPr lang="zh-CN" altLang="en-US" sz="2000" dirty="0" smtClean="0"/>
              <a:t>工业界的一些行动</a:t>
            </a:r>
            <a:endParaRPr lang="zh-CN" altLang="en-US" sz="2000" dirty="0"/>
          </a:p>
        </p:txBody>
      </p:sp>
      <p:sp>
        <p:nvSpPr>
          <p:cNvPr id="12" name="矩形 11"/>
          <p:cNvSpPr/>
          <p:nvPr/>
        </p:nvSpPr>
        <p:spPr>
          <a:xfrm>
            <a:off x="611560" y="4797152"/>
            <a:ext cx="7632848" cy="523220"/>
          </a:xfrm>
          <a:prstGeom prst="rect">
            <a:avLst/>
          </a:prstGeom>
        </p:spPr>
        <p:txBody>
          <a:bodyPr wrap="square">
            <a:spAutoFit/>
          </a:bodyPr>
          <a:lstStyle/>
          <a:p>
            <a:r>
              <a:rPr lang="en-US" altLang="zh-CN" sz="1400" dirty="0" err="1" smtClean="0"/>
              <a:t>Hui</a:t>
            </a:r>
            <a:r>
              <a:rPr lang="en-US" altLang="zh-CN" sz="1400" dirty="0" smtClean="0"/>
              <a:t> J W, Culler D E. </a:t>
            </a:r>
            <a:r>
              <a:rPr lang="en-US" altLang="zh-CN" sz="1400" dirty="0" smtClean="0">
                <a:solidFill>
                  <a:srgbClr val="FF0000"/>
                </a:solidFill>
              </a:rPr>
              <a:t>“IPv6 in low-power wireless networks” </a:t>
            </a:r>
            <a:r>
              <a:rPr lang="en-US" altLang="zh-CN" sz="1400" i="1" dirty="0" smtClean="0"/>
              <a:t>[J</a:t>
            </a:r>
            <a:r>
              <a:rPr lang="en-US" altLang="zh-CN" sz="1400" dirty="0" smtClean="0"/>
              <a:t>]. </a:t>
            </a:r>
            <a:r>
              <a:rPr lang="en-US" altLang="zh-CN" sz="1400" b="1" i="1" dirty="0" smtClean="0"/>
              <a:t>Proceedings of the IEEE</a:t>
            </a:r>
            <a:r>
              <a:rPr lang="en-US" altLang="zh-CN" sz="1400" dirty="0" smtClean="0"/>
              <a:t>, 2010, 98(11): 1865-1878.</a:t>
            </a:r>
            <a:endParaRPr lang="zh-CN" altLang="en-US" sz="1400" dirty="0"/>
          </a:p>
        </p:txBody>
      </p:sp>
      <p:sp>
        <p:nvSpPr>
          <p:cNvPr id="13" name="矩形 12"/>
          <p:cNvSpPr/>
          <p:nvPr/>
        </p:nvSpPr>
        <p:spPr>
          <a:xfrm>
            <a:off x="611560" y="3699609"/>
            <a:ext cx="7776864" cy="1169551"/>
          </a:xfrm>
          <a:prstGeom prst="rect">
            <a:avLst/>
          </a:prstGeom>
        </p:spPr>
        <p:txBody>
          <a:bodyPr wrap="square">
            <a:spAutoFit/>
          </a:bodyPr>
          <a:lstStyle/>
          <a:p>
            <a:r>
              <a:rPr lang="en-US" altLang="zh-CN" sz="1400" dirty="0" err="1" smtClean="0"/>
              <a:t>Palattella</a:t>
            </a:r>
            <a:r>
              <a:rPr lang="en-US" altLang="zh-CN" sz="1400" dirty="0" smtClean="0"/>
              <a:t>, M.R.; </a:t>
            </a:r>
            <a:r>
              <a:rPr lang="en-US" altLang="zh-CN" sz="1400" dirty="0" err="1" smtClean="0"/>
              <a:t>Accettura</a:t>
            </a:r>
            <a:r>
              <a:rPr lang="en-US" altLang="zh-CN" sz="1400" dirty="0" smtClean="0"/>
              <a:t>, N.; </a:t>
            </a:r>
            <a:r>
              <a:rPr lang="en-US" altLang="zh-CN" sz="1400" dirty="0" err="1" smtClean="0"/>
              <a:t>Vilajosana</a:t>
            </a:r>
            <a:r>
              <a:rPr lang="en-US" altLang="zh-CN" sz="1400" dirty="0" smtClean="0"/>
              <a:t>, X.; </a:t>
            </a:r>
            <a:r>
              <a:rPr lang="en-US" altLang="zh-CN" sz="1400" dirty="0" err="1" smtClean="0"/>
              <a:t>Watteyne</a:t>
            </a:r>
            <a:r>
              <a:rPr lang="en-US" altLang="zh-CN" sz="1400" dirty="0" smtClean="0"/>
              <a:t>, T.; </a:t>
            </a:r>
            <a:r>
              <a:rPr lang="en-US" altLang="zh-CN" sz="1400" dirty="0" err="1" smtClean="0"/>
              <a:t>Grieco</a:t>
            </a:r>
            <a:r>
              <a:rPr lang="en-US" altLang="zh-CN" sz="1400" dirty="0" smtClean="0"/>
              <a:t>, L.A.; </a:t>
            </a:r>
            <a:r>
              <a:rPr lang="en-US" altLang="zh-CN" sz="1400" dirty="0" err="1" smtClean="0"/>
              <a:t>Boggia</a:t>
            </a:r>
            <a:r>
              <a:rPr lang="en-US" altLang="zh-CN" sz="1400" dirty="0" smtClean="0"/>
              <a:t>, G.; </a:t>
            </a:r>
            <a:r>
              <a:rPr lang="en-US" altLang="zh-CN" sz="1400" dirty="0" err="1" smtClean="0"/>
              <a:t>Dohler</a:t>
            </a:r>
            <a:r>
              <a:rPr lang="en-US" altLang="zh-CN" sz="1400" dirty="0" smtClean="0"/>
              <a:t>, M., </a:t>
            </a:r>
            <a:r>
              <a:rPr lang="en-US" altLang="zh-CN" sz="1400" dirty="0" smtClean="0">
                <a:solidFill>
                  <a:srgbClr val="FF0000"/>
                </a:solidFill>
              </a:rPr>
              <a:t>"Standardized Protocol Stack for the Internet of (Important) Things,"</a:t>
            </a:r>
            <a:r>
              <a:rPr lang="en-US" altLang="zh-CN" sz="1400" dirty="0" smtClean="0"/>
              <a:t> </a:t>
            </a:r>
            <a:r>
              <a:rPr lang="en-US" altLang="zh-CN" sz="1400" b="1" i="1" dirty="0" smtClean="0"/>
              <a:t>Communications Surveys &amp; Tutorials, IEEE</a:t>
            </a:r>
            <a:r>
              <a:rPr lang="en-US" altLang="zh-CN" sz="1400" dirty="0" smtClean="0"/>
              <a:t>, vol.15, no.3, pp.1389,1406, Third Quarter 2013</a:t>
            </a:r>
            <a:br>
              <a:rPr lang="en-US" altLang="zh-CN" sz="1400" dirty="0" smtClean="0"/>
            </a:br>
            <a:endParaRPr lang="zh-CN" altLang="en-US" sz="1400" dirty="0"/>
          </a:p>
        </p:txBody>
      </p:sp>
      <p:sp>
        <p:nvSpPr>
          <p:cNvPr id="2" name="TextBox 1"/>
          <p:cNvSpPr txBox="1"/>
          <p:nvPr/>
        </p:nvSpPr>
        <p:spPr>
          <a:xfrm>
            <a:off x="611560" y="3330277"/>
            <a:ext cx="1107996" cy="369332"/>
          </a:xfrm>
          <a:prstGeom prst="rect">
            <a:avLst/>
          </a:prstGeom>
          <a:noFill/>
        </p:spPr>
        <p:txBody>
          <a:bodyPr wrap="none" rtlCol="0">
            <a:spAutoFit/>
          </a:bodyPr>
          <a:lstStyle/>
          <a:p>
            <a:r>
              <a:rPr lang="zh-CN" altLang="en-US" dirty="0" smtClean="0"/>
              <a:t>参考文献</a:t>
            </a:r>
            <a:endParaRPr lang="zh-CN" altLang="en-US" dirty="0"/>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第三代互联网架构图</a:t>
            </a:r>
            <a:endParaRPr lang="zh-CN" altLang="en-US" dirty="0"/>
          </a:p>
        </p:txBody>
      </p:sp>
      <p:sp>
        <p:nvSpPr>
          <p:cNvPr id="3" name="内容占位符 2"/>
          <p:cNvSpPr>
            <a:spLocks noGrp="1"/>
          </p:cNvSpPr>
          <p:nvPr>
            <p:ph idx="1"/>
          </p:nvPr>
        </p:nvSpPr>
        <p:spPr/>
        <p:txBody>
          <a:bodyPr/>
          <a:lstStyle/>
          <a:p>
            <a:endParaRPr lang="zh-CN" altLang="en-US"/>
          </a:p>
        </p:txBody>
      </p:sp>
      <p:sp>
        <p:nvSpPr>
          <p:cNvPr id="5" name="圆角矩形 4"/>
          <p:cNvSpPr/>
          <p:nvPr/>
        </p:nvSpPr>
        <p:spPr>
          <a:xfrm>
            <a:off x="573211" y="6345384"/>
            <a:ext cx="7920880" cy="39598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边界路由器工作在网络层，只负责数据的转发，而不维护应用层的任何状态。</a:t>
            </a:r>
            <a:endParaRPr lang="zh-CN" altLang="en-US" dirty="0"/>
          </a:p>
        </p:txBody>
      </p:sp>
      <p:pic>
        <p:nvPicPr>
          <p:cNvPr id="717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861"/>
          <a:stretch/>
        </p:blipFill>
        <p:spPr bwMode="auto">
          <a:xfrm>
            <a:off x="-36512" y="-27384"/>
            <a:ext cx="9180512" cy="628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13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21</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适配层</a:t>
            </a:r>
            <a:r>
              <a:rPr lang="en-US" altLang="zh-CN" dirty="0" smtClean="0"/>
              <a:t>: IETF 6LoWPAN</a:t>
            </a:r>
            <a:endParaRPr lang="zh-CN" altLang="en-US" dirty="0"/>
          </a:p>
        </p:txBody>
      </p:sp>
      <p:sp>
        <p:nvSpPr>
          <p:cNvPr id="24" name="TextBox 23"/>
          <p:cNvSpPr txBox="1"/>
          <p:nvPr/>
        </p:nvSpPr>
        <p:spPr>
          <a:xfrm>
            <a:off x="251520" y="620688"/>
            <a:ext cx="8496944" cy="338554"/>
          </a:xfrm>
          <a:prstGeom prst="rect">
            <a:avLst/>
          </a:prstGeom>
          <a:noFill/>
        </p:spPr>
        <p:txBody>
          <a:bodyPr wrap="square" rtlCol="0">
            <a:spAutoFit/>
          </a:bodyPr>
          <a:lstStyle/>
          <a:p>
            <a:r>
              <a:rPr lang="en-US" altLang="zh-CN" sz="1600" dirty="0" smtClean="0"/>
              <a:t>IP</a:t>
            </a:r>
            <a:r>
              <a:rPr lang="zh-CN" altLang="en-US" sz="1600" dirty="0" smtClean="0"/>
              <a:t>：互联网的核心协议。沟通各种异构网络</a:t>
            </a:r>
            <a:r>
              <a:rPr lang="en-US" altLang="zh-CN" sz="1600" dirty="0" smtClean="0"/>
              <a:t>(Optical, Ethernet, WLAN, etc.)</a:t>
            </a:r>
            <a:r>
              <a:rPr lang="zh-CN" altLang="en-US" sz="1600" dirty="0" smtClean="0"/>
              <a:t>的</a:t>
            </a:r>
            <a:r>
              <a:rPr lang="zh-CN" altLang="en-US" sz="1600" b="1" dirty="0" smtClean="0"/>
              <a:t>通行语言</a:t>
            </a:r>
            <a:r>
              <a:rPr lang="zh-CN" altLang="en-US" sz="1600" dirty="0" smtClean="0"/>
              <a:t>。</a:t>
            </a:r>
            <a:endParaRPr lang="zh-CN" altLang="en-US" sz="1600" dirty="0"/>
          </a:p>
        </p:txBody>
      </p:sp>
      <p:sp>
        <p:nvSpPr>
          <p:cNvPr id="5" name="TextBox 4"/>
          <p:cNvSpPr txBox="1"/>
          <p:nvPr/>
        </p:nvSpPr>
        <p:spPr>
          <a:xfrm>
            <a:off x="251066" y="3747079"/>
            <a:ext cx="8562872" cy="646331"/>
          </a:xfrm>
          <a:prstGeom prst="rect">
            <a:avLst/>
          </a:prstGeom>
          <a:noFill/>
        </p:spPr>
        <p:txBody>
          <a:bodyPr wrap="square" rtlCol="0">
            <a:spAutoFit/>
          </a:bodyPr>
          <a:lstStyle/>
          <a:p>
            <a:r>
              <a:rPr lang="en-US" altLang="zh-CN" dirty="0" smtClean="0"/>
              <a:t>2007</a:t>
            </a:r>
            <a:r>
              <a:rPr lang="zh-CN" altLang="en-US" dirty="0" smtClean="0"/>
              <a:t>年，</a:t>
            </a:r>
            <a:r>
              <a:rPr lang="en-US" altLang="zh-CN" dirty="0" smtClean="0"/>
              <a:t>IETF 6LoWPAN</a:t>
            </a:r>
            <a:r>
              <a:rPr lang="zh-CN" altLang="en-US" dirty="0" smtClean="0"/>
              <a:t>工作组成立，致力于在基于</a:t>
            </a:r>
            <a:r>
              <a:rPr lang="en-US" altLang="zh-CN" dirty="0" smtClean="0"/>
              <a:t>802.15.4</a:t>
            </a:r>
            <a:r>
              <a:rPr lang="zh-CN" altLang="en-US" dirty="0" smtClean="0"/>
              <a:t>的低功耗无线网络中实现</a:t>
            </a:r>
            <a:r>
              <a:rPr lang="en-US" altLang="zh-CN" dirty="0" smtClean="0"/>
              <a:t>IPv6</a:t>
            </a:r>
            <a:r>
              <a:rPr lang="zh-CN" altLang="en-US" dirty="0" smtClean="0"/>
              <a:t>协议</a:t>
            </a:r>
            <a:endParaRPr lang="zh-CN" altLang="en-US" dirty="0"/>
          </a:p>
        </p:txBody>
      </p:sp>
      <p:sp>
        <p:nvSpPr>
          <p:cNvPr id="25" name="TextBox 24"/>
          <p:cNvSpPr txBox="1"/>
          <p:nvPr/>
        </p:nvSpPr>
        <p:spPr>
          <a:xfrm>
            <a:off x="276920" y="4619744"/>
            <a:ext cx="8562207" cy="646331"/>
          </a:xfrm>
          <a:prstGeom prst="rect">
            <a:avLst/>
          </a:prstGeom>
          <a:noFill/>
        </p:spPr>
        <p:txBody>
          <a:bodyPr wrap="square" rtlCol="0">
            <a:spAutoFit/>
          </a:bodyPr>
          <a:lstStyle/>
          <a:p>
            <a:r>
              <a:rPr lang="zh-CN" altLang="en-US" dirty="0" smtClean="0"/>
              <a:t>目前，已发布多个版本的</a:t>
            </a:r>
            <a:r>
              <a:rPr lang="en-US" altLang="zh-CN" dirty="0" smtClean="0"/>
              <a:t>6LoWPAN</a:t>
            </a:r>
            <a:r>
              <a:rPr lang="zh-CN" altLang="en-US" dirty="0" smtClean="0"/>
              <a:t>标准。部分功能已经标准化，还有部分功能正在讨论中。</a:t>
            </a:r>
            <a:endParaRPr lang="zh-CN" altLang="en-US" dirty="0"/>
          </a:p>
        </p:txBody>
      </p:sp>
      <p:sp>
        <p:nvSpPr>
          <p:cNvPr id="26" name="TextBox 25"/>
          <p:cNvSpPr txBox="1"/>
          <p:nvPr/>
        </p:nvSpPr>
        <p:spPr>
          <a:xfrm>
            <a:off x="307502" y="5518973"/>
            <a:ext cx="8515355" cy="646331"/>
          </a:xfrm>
          <a:prstGeom prst="rect">
            <a:avLst/>
          </a:prstGeom>
          <a:noFill/>
        </p:spPr>
        <p:txBody>
          <a:bodyPr wrap="square" rtlCol="0">
            <a:spAutoFit/>
          </a:bodyPr>
          <a:lstStyle/>
          <a:p>
            <a:r>
              <a:rPr lang="zh-CN" altLang="en-US" dirty="0"/>
              <a:t>物</a:t>
            </a:r>
            <a:r>
              <a:rPr lang="zh-CN" altLang="en-US" dirty="0" smtClean="0"/>
              <a:t>联网的链路层具有短</a:t>
            </a:r>
            <a:r>
              <a:rPr lang="zh-CN" altLang="en-US" dirty="0" smtClean="0"/>
              <a:t>数据帧、</a:t>
            </a:r>
            <a:r>
              <a:rPr lang="zh-CN" altLang="en-US" dirty="0" smtClean="0"/>
              <a:t>低带宽、低功耗</a:t>
            </a:r>
            <a:r>
              <a:rPr lang="zh-CN" altLang="en-US" dirty="0" smtClean="0"/>
              <a:t>、链路</a:t>
            </a:r>
            <a:r>
              <a:rPr lang="zh-CN" altLang="en-US" dirty="0" smtClean="0"/>
              <a:t>不可靠等特点。</a:t>
            </a:r>
            <a:r>
              <a:rPr lang="en-US" altLang="zh-CN" dirty="0"/>
              <a:t> </a:t>
            </a:r>
            <a:r>
              <a:rPr lang="zh-CN" altLang="en-US" dirty="0" smtClean="0"/>
              <a:t>因此，</a:t>
            </a:r>
            <a:r>
              <a:rPr lang="en-US" altLang="zh-CN" dirty="0" smtClean="0"/>
              <a:t>6LoWPAN</a:t>
            </a:r>
            <a:r>
              <a:rPr lang="zh-CN" altLang="en-US" dirty="0" smtClean="0"/>
              <a:t>需要慎重设计。</a:t>
            </a:r>
            <a:endParaRPr lang="zh-CN" altLang="en-US" dirty="0"/>
          </a:p>
        </p:txBody>
      </p:sp>
      <p:sp>
        <p:nvSpPr>
          <p:cNvPr id="29" name="Rectangle 2"/>
          <p:cNvSpPr>
            <a:spLocks noChangeArrowheads="1"/>
          </p:cNvSpPr>
          <p:nvPr/>
        </p:nvSpPr>
        <p:spPr bwMode="auto">
          <a:xfrm>
            <a:off x="0" y="-138499"/>
            <a:ext cx="641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smtClean="0">
                <a:ln>
                  <a:noFill/>
                </a:ln>
                <a:solidFill>
                  <a:schemeClr val="tx1"/>
                </a:solidFill>
                <a:effectLst/>
                <a:latin typeface="Arial" pitchFamily="34" charset="0"/>
                <a:ea typeface="宋体" pitchFamily="2" charset="-122"/>
              </a:rPr>
              <a:t> </a:t>
            </a:r>
          </a:p>
        </p:txBody>
      </p:sp>
      <p:sp>
        <p:nvSpPr>
          <p:cNvPr id="30" name="矩形 29"/>
          <p:cNvSpPr/>
          <p:nvPr/>
        </p:nvSpPr>
        <p:spPr>
          <a:xfrm>
            <a:off x="289514" y="983093"/>
            <a:ext cx="8537017" cy="2308324"/>
          </a:xfrm>
          <a:prstGeom prst="rect">
            <a:avLst/>
          </a:prstGeom>
        </p:spPr>
        <p:txBody>
          <a:bodyPr wrap="square">
            <a:spAutoFit/>
          </a:bodyPr>
          <a:lstStyle/>
          <a:p>
            <a:r>
              <a:rPr lang="en-US" altLang="zh-CN" sz="1600" dirty="0" smtClean="0"/>
              <a:t>IPv6</a:t>
            </a:r>
            <a:r>
              <a:rPr lang="zh-CN" altLang="en-US" sz="1600" dirty="0" smtClean="0"/>
              <a:t>特点：</a:t>
            </a:r>
            <a:endParaRPr lang="en-US" altLang="zh-CN" sz="1600" dirty="0" smtClean="0"/>
          </a:p>
          <a:p>
            <a:pPr marL="342900" indent="-342900">
              <a:buAutoNum type="arabicParenBoth"/>
            </a:pPr>
            <a:r>
              <a:rPr lang="en-US" altLang="zh-CN" sz="1600" dirty="0" smtClean="0"/>
              <a:t>IPV6</a:t>
            </a:r>
            <a:r>
              <a:rPr lang="zh-CN" altLang="en-US" sz="1600" dirty="0"/>
              <a:t>地址长度为</a:t>
            </a:r>
            <a:r>
              <a:rPr lang="en-US" altLang="zh-CN" sz="1600" dirty="0"/>
              <a:t>128</a:t>
            </a:r>
            <a:r>
              <a:rPr lang="zh-CN" altLang="en-US" sz="1600" dirty="0" smtClean="0"/>
              <a:t>位</a:t>
            </a:r>
            <a:r>
              <a:rPr lang="en-US" altLang="zh-CN" sz="1600" dirty="0" smtClean="0"/>
              <a:t>(</a:t>
            </a:r>
            <a:r>
              <a:rPr lang="zh-CN" altLang="en-US" sz="1600" dirty="0"/>
              <a:t>据测算</a:t>
            </a:r>
            <a:r>
              <a:rPr lang="en-US" altLang="zh-CN" sz="1600" dirty="0"/>
              <a:t>,</a:t>
            </a:r>
            <a:r>
              <a:rPr lang="zh-CN" altLang="en-US" sz="1600" dirty="0"/>
              <a:t>如果在地球上铺一层沙子</a:t>
            </a:r>
            <a:r>
              <a:rPr lang="en-US" altLang="zh-CN" sz="1600" dirty="0"/>
              <a:t>,</a:t>
            </a:r>
            <a:r>
              <a:rPr lang="zh-CN" altLang="en-US" sz="1600" dirty="0"/>
              <a:t>每粒沙子都能分配一个</a:t>
            </a:r>
            <a:r>
              <a:rPr lang="en-US" altLang="zh-CN" sz="1600" dirty="0"/>
              <a:t>IP</a:t>
            </a:r>
            <a:r>
              <a:rPr lang="zh-CN" altLang="en-US" sz="1600" dirty="0"/>
              <a:t>地址</a:t>
            </a:r>
            <a:r>
              <a:rPr lang="en-US" altLang="zh-CN" sz="1600" dirty="0" smtClean="0"/>
              <a:t>)</a:t>
            </a:r>
          </a:p>
          <a:p>
            <a:pPr marL="342900" indent="-342900">
              <a:buAutoNum type="arabicParenBoth"/>
            </a:pPr>
            <a:r>
              <a:rPr lang="zh-CN" altLang="en-US" sz="1600" dirty="0" smtClean="0"/>
              <a:t>灵活</a:t>
            </a:r>
            <a:r>
              <a:rPr lang="zh-CN" altLang="en-US" sz="1600" dirty="0"/>
              <a:t>的</a:t>
            </a:r>
            <a:r>
              <a:rPr lang="en-US" altLang="zh-CN" sz="1600" dirty="0"/>
              <a:t>IP</a:t>
            </a:r>
            <a:r>
              <a:rPr lang="zh-CN" altLang="en-US" sz="1600" dirty="0"/>
              <a:t>报文头部格式。使用一系列固定格式的扩展头部取代了</a:t>
            </a:r>
            <a:r>
              <a:rPr lang="en-US" altLang="zh-CN" sz="1600" dirty="0"/>
              <a:t>IPV4</a:t>
            </a:r>
            <a:r>
              <a:rPr lang="zh-CN" altLang="en-US" sz="1600" dirty="0"/>
              <a:t>中可变长度的选项字段。</a:t>
            </a:r>
            <a:r>
              <a:rPr lang="en-US" altLang="zh-CN" sz="1600" dirty="0"/>
              <a:t>IPV6</a:t>
            </a:r>
            <a:r>
              <a:rPr lang="zh-CN" altLang="en-US" sz="1600" dirty="0"/>
              <a:t>中选项部分的出现方式也有所变化，使路由器可以简单路过选项而不做任何处理，加快了</a:t>
            </a:r>
            <a:r>
              <a:rPr lang="zh-CN" altLang="en-US" sz="1600" dirty="0" smtClean="0"/>
              <a:t>报文处理</a:t>
            </a:r>
            <a:r>
              <a:rPr lang="zh-CN" altLang="en-US" sz="1600" dirty="0"/>
              <a:t>速度</a:t>
            </a:r>
            <a:r>
              <a:rPr lang="zh-CN" altLang="en-US" sz="1600" dirty="0" smtClean="0"/>
              <a:t>；</a:t>
            </a:r>
            <a:endParaRPr lang="en-US" altLang="zh-CN" sz="1600" dirty="0" smtClean="0"/>
          </a:p>
          <a:p>
            <a:pPr marL="342900" indent="-342900">
              <a:buAutoNum type="arabicParenBoth"/>
            </a:pPr>
            <a:r>
              <a:rPr lang="en-US" altLang="zh-CN" sz="1600" dirty="0" smtClean="0"/>
              <a:t>IPV6</a:t>
            </a:r>
            <a:r>
              <a:rPr lang="zh-CN" altLang="en-US" sz="1600" dirty="0"/>
              <a:t>简化了报文头部格式，字段只有</a:t>
            </a:r>
            <a:r>
              <a:rPr lang="en-US" altLang="zh-CN" sz="1600" dirty="0"/>
              <a:t>8</a:t>
            </a:r>
            <a:r>
              <a:rPr lang="zh-CN" altLang="en-US" sz="1600" dirty="0"/>
              <a:t>个，加快报文转发，提高了吞吐量</a:t>
            </a:r>
            <a:r>
              <a:rPr lang="zh-CN" altLang="en-US" sz="1600" dirty="0" smtClean="0"/>
              <a:t>；</a:t>
            </a:r>
            <a:endParaRPr lang="en-US" altLang="zh-CN" sz="1600" dirty="0" smtClean="0"/>
          </a:p>
          <a:p>
            <a:pPr marL="342900" indent="-342900">
              <a:buAutoNum type="arabicParenBoth"/>
            </a:pPr>
            <a:r>
              <a:rPr lang="zh-CN" altLang="en-US" sz="1600" dirty="0" smtClean="0"/>
              <a:t>提高</a:t>
            </a:r>
            <a:r>
              <a:rPr lang="zh-CN" altLang="en-US" sz="1600" dirty="0"/>
              <a:t>安全性。身份认证和隐私权是</a:t>
            </a:r>
            <a:r>
              <a:rPr lang="en-US" altLang="zh-CN" sz="1600" dirty="0"/>
              <a:t>IPV6</a:t>
            </a:r>
            <a:r>
              <a:rPr lang="zh-CN" altLang="en-US" sz="1600" dirty="0"/>
              <a:t>的关键特性</a:t>
            </a:r>
            <a:r>
              <a:rPr lang="zh-CN" altLang="en-US" sz="1600" dirty="0" smtClean="0"/>
              <a:t>；</a:t>
            </a:r>
            <a:endParaRPr lang="en-US" altLang="zh-CN" sz="1600" dirty="0" smtClean="0"/>
          </a:p>
          <a:p>
            <a:pPr marL="342900" indent="-342900">
              <a:buAutoNum type="arabicParenBoth"/>
            </a:pPr>
            <a:r>
              <a:rPr lang="zh-CN" altLang="en-US" sz="1600" dirty="0" smtClean="0"/>
              <a:t>支持</a:t>
            </a:r>
            <a:r>
              <a:rPr lang="zh-CN" altLang="en-US" sz="1600" dirty="0"/>
              <a:t>更多的服务类型</a:t>
            </a:r>
            <a:r>
              <a:rPr lang="zh-CN" altLang="en-US" sz="1600" dirty="0" smtClean="0"/>
              <a:t>；</a:t>
            </a:r>
            <a:endParaRPr lang="en-US" altLang="zh-CN" sz="1600" dirty="0" smtClean="0"/>
          </a:p>
          <a:p>
            <a:pPr marL="342900" indent="-342900">
              <a:buAutoNum type="arabicParenBoth"/>
            </a:pPr>
            <a:r>
              <a:rPr lang="zh-CN" altLang="en-US" sz="1600" dirty="0" smtClean="0"/>
              <a:t>允许</a:t>
            </a:r>
            <a:r>
              <a:rPr lang="zh-CN" altLang="en-US" sz="1600" dirty="0"/>
              <a:t>协议继续演变，增加新的功能，使之适应未来技术的发展</a:t>
            </a:r>
          </a:p>
        </p:txBody>
      </p:sp>
      <p:sp>
        <p:nvSpPr>
          <p:cNvPr id="31" name="圆角矩形 30"/>
          <p:cNvSpPr/>
          <p:nvPr/>
        </p:nvSpPr>
        <p:spPr>
          <a:xfrm>
            <a:off x="1907704" y="3291417"/>
            <a:ext cx="4392488" cy="38039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IPv6</a:t>
            </a:r>
            <a:r>
              <a:rPr lang="zh-CN" altLang="en-US" dirty="0" smtClean="0"/>
              <a:t>的这些特点相当适合物联网的需求</a:t>
            </a:r>
            <a:endParaRPr lang="zh-CN" altLang="en-US" dirty="0"/>
          </a:p>
        </p:txBody>
      </p:sp>
    </p:spTree>
    <p:extLst>
      <p:ext uri="{BB962C8B-B14F-4D97-AF65-F5344CB8AC3E}">
        <p14:creationId xmlns:p14="http://schemas.microsoft.com/office/powerpoint/2010/main" val="41826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25" grpId="0"/>
      <p:bldP spid="26" grpId="0"/>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适配层</a:t>
            </a:r>
            <a:r>
              <a:rPr lang="en-US" altLang="zh-CN" dirty="0"/>
              <a:t>: IETF 6LoWPAN</a:t>
            </a:r>
            <a:endParaRPr lang="zh-CN" altLang="en-US" dirty="0"/>
          </a:p>
        </p:txBody>
      </p:sp>
      <p:sp>
        <p:nvSpPr>
          <p:cNvPr id="4" name="TextBox 3"/>
          <p:cNvSpPr txBox="1"/>
          <p:nvPr/>
        </p:nvSpPr>
        <p:spPr>
          <a:xfrm>
            <a:off x="323528" y="600843"/>
            <a:ext cx="4824536" cy="369332"/>
          </a:xfrm>
          <a:prstGeom prst="rect">
            <a:avLst/>
          </a:prstGeom>
          <a:noFill/>
        </p:spPr>
        <p:txBody>
          <a:bodyPr wrap="square" rtlCol="0">
            <a:spAutoFit/>
          </a:bodyPr>
          <a:lstStyle/>
          <a:p>
            <a:r>
              <a:rPr lang="zh-CN" altLang="en-US" dirty="0" smtClean="0"/>
              <a:t>已完成：</a:t>
            </a:r>
            <a:r>
              <a:rPr lang="en-US" altLang="zh-CN" dirty="0" smtClean="0"/>
              <a:t>6LoWPAN</a:t>
            </a:r>
            <a:r>
              <a:rPr lang="zh-CN" altLang="en-US" dirty="0" smtClean="0"/>
              <a:t>帧格式定义</a:t>
            </a:r>
            <a:r>
              <a:rPr lang="zh-CN" altLang="en-US" dirty="0" smtClean="0"/>
              <a:t>，头</a:t>
            </a:r>
            <a:r>
              <a:rPr lang="zh-CN" altLang="en-US" dirty="0" smtClean="0"/>
              <a:t>压缩算法</a:t>
            </a:r>
            <a:endParaRPr lang="zh-CN" altLang="en-US" dirty="0"/>
          </a:p>
        </p:txBody>
      </p:sp>
      <p:sp>
        <p:nvSpPr>
          <p:cNvPr id="5" name="TextBox 4"/>
          <p:cNvSpPr txBox="1"/>
          <p:nvPr/>
        </p:nvSpPr>
        <p:spPr>
          <a:xfrm>
            <a:off x="5560189" y="4941168"/>
            <a:ext cx="3431683" cy="923330"/>
          </a:xfrm>
          <a:prstGeom prst="rect">
            <a:avLst/>
          </a:prstGeom>
          <a:noFill/>
        </p:spPr>
        <p:txBody>
          <a:bodyPr wrap="square" rtlCol="0">
            <a:spAutoFit/>
          </a:bodyPr>
          <a:lstStyle/>
          <a:p>
            <a:r>
              <a:rPr lang="zh-CN" altLang="en-US" dirty="0" smtClean="0"/>
              <a:t>进行中：</a:t>
            </a:r>
            <a:r>
              <a:rPr lang="en-US" altLang="zh-CN" dirty="0" smtClean="0"/>
              <a:t>IPv6</a:t>
            </a:r>
            <a:r>
              <a:rPr lang="zh-CN" altLang="en-US" dirty="0" smtClean="0"/>
              <a:t>地址的自动配置；链路层广播；降低路由和管理负载；安全机制。</a:t>
            </a:r>
            <a:endParaRPr lang="zh-CN"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016" y="968874"/>
            <a:ext cx="4943108" cy="443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506410"/>
            <a:ext cx="4634772" cy="767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2420888"/>
            <a:ext cx="3024175" cy="129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4710" y="908720"/>
            <a:ext cx="3287770" cy="3430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72" y="4147137"/>
            <a:ext cx="5464233" cy="2564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30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Footer Placeholder 3"/>
          <p:cNvSpPr>
            <a:spLocks noGrp="1"/>
          </p:cNvSpPr>
          <p:nvPr>
            <p:ph type="ftr" sz="quarter" idx="10"/>
          </p:nvPr>
        </p:nvSpPr>
        <p:spPr/>
        <p:txBody>
          <a:bodyPr/>
          <a:lstStyle/>
          <a:p>
            <a:r>
              <a:rPr lang="en-US" smtClean="0">
                <a:solidFill>
                  <a:prstClr val="white">
                    <a:tint val="75000"/>
                  </a:prstClr>
                </a:solidFill>
              </a:rPr>
              <a:t>CWSN'11</a:t>
            </a:r>
            <a:endParaRPr lang="en-US" dirty="0">
              <a:solidFill>
                <a:prstClr val="white">
                  <a:tint val="75000"/>
                </a:prstClr>
              </a:solidFill>
            </a:endParaRPr>
          </a:p>
        </p:txBody>
      </p:sp>
      <p:sp>
        <p:nvSpPr>
          <p:cNvPr id="202" name="Slide Number Placeholder 4"/>
          <p:cNvSpPr>
            <a:spLocks noGrp="1"/>
          </p:cNvSpPr>
          <p:nvPr>
            <p:ph type="sldNum" sz="quarter" idx="11"/>
          </p:nvPr>
        </p:nvSpPr>
        <p:spPr/>
        <p:txBody>
          <a:bodyPr/>
          <a:lstStyle/>
          <a:p>
            <a:fld id="{11A4F9CF-D33B-AA4A-AC13-C8883A8B412A}" type="slidenum">
              <a:rPr lang="en-US">
                <a:solidFill>
                  <a:prstClr val="white">
                    <a:tint val="75000"/>
                  </a:prstClr>
                </a:solidFill>
              </a:rPr>
              <a:pPr/>
              <a:t>23</a:t>
            </a:fld>
            <a:endParaRPr lang="en-US" dirty="0">
              <a:solidFill>
                <a:prstClr val="white">
                  <a:tint val="75000"/>
                </a:prstClr>
              </a:solidFill>
            </a:endParaRPr>
          </a:p>
        </p:txBody>
      </p:sp>
      <p:grpSp>
        <p:nvGrpSpPr>
          <p:cNvPr id="2" name="Group 2"/>
          <p:cNvGrpSpPr>
            <a:grpSpLocks/>
          </p:cNvGrpSpPr>
          <p:nvPr/>
        </p:nvGrpSpPr>
        <p:grpSpPr bwMode="auto">
          <a:xfrm>
            <a:off x="609600" y="1271954"/>
            <a:ext cx="3429000" cy="3604846"/>
            <a:chOff x="0" y="0"/>
            <a:chExt cx="2720" cy="2792"/>
          </a:xfrm>
        </p:grpSpPr>
        <p:sp>
          <p:nvSpPr>
            <p:cNvPr id="405507" name="AutoShape 3"/>
            <p:cNvSpPr>
              <a:spLocks/>
            </p:cNvSpPr>
            <p:nvPr/>
          </p:nvSpPr>
          <p:spPr bwMode="auto">
            <a:xfrm>
              <a:off x="0" y="0"/>
              <a:ext cx="2720" cy="2792"/>
            </a:xfrm>
            <a:prstGeom prst="roundRect">
              <a:avLst>
                <a:gd name="adj" fmla="val 4407"/>
              </a:avLst>
            </a:prstGeom>
            <a:gradFill rotWithShape="0">
              <a:gsLst>
                <a:gs pos="0">
                  <a:srgbClr val="FFFFFF"/>
                </a:gs>
                <a:gs pos="100000">
                  <a:srgbClr val="004080"/>
                </a:gs>
              </a:gsLst>
              <a:lin ang="5400000" scaled="1"/>
            </a:gradFill>
            <a:ln w="25400">
              <a:solidFill>
                <a:srgbClr val="011706"/>
              </a:solidFill>
              <a:round/>
              <a:headEnd/>
              <a:tailEnd/>
            </a:ln>
            <a:effectLst>
              <a:outerShdw blurRad="127000" dist="76199" dir="2700000" algn="ctr" rotWithShape="0">
                <a:schemeClr val="bg2">
                  <a:alpha val="75000"/>
                </a:schemeClr>
              </a:outerShdw>
            </a:effectLst>
          </p:spPr>
          <p:txBody>
            <a:bodyPr lIns="0" tIns="0" rIns="0" bIns="0">
              <a:prstTxWarp prst="textNoShape">
                <a:avLst/>
              </a:prstTxWarp>
            </a:bodyPr>
            <a:lstStyle/>
            <a:p>
              <a:endParaRPr lang="en-US">
                <a:solidFill>
                  <a:prstClr val="white"/>
                </a:solidFill>
              </a:endParaRPr>
            </a:p>
          </p:txBody>
        </p:sp>
        <p:pic>
          <p:nvPicPr>
            <p:cNvPr id="405508" name="Picture 4"/>
            <p:cNvPicPr>
              <a:picLocks noChangeAspect="1" noChangeArrowheads="1"/>
            </p:cNvPicPr>
            <p:nvPr/>
          </p:nvPicPr>
          <p:blipFill>
            <a:blip r:embed="rId3" cstate="print"/>
            <a:srcRect/>
            <a:stretch>
              <a:fillRect/>
            </a:stretch>
          </p:blipFill>
          <p:spPr bwMode="auto">
            <a:xfrm>
              <a:off x="96" y="120"/>
              <a:ext cx="2523" cy="1544"/>
            </a:xfrm>
            <a:prstGeom prst="rect">
              <a:avLst/>
            </a:prstGeom>
            <a:noFill/>
            <a:ln w="12700">
              <a:solidFill>
                <a:srgbClr val="011706"/>
              </a:solidFill>
              <a:miter lim="800000"/>
              <a:headEnd/>
              <a:tailEnd/>
            </a:ln>
            <a:effectLst>
              <a:outerShdw blurRad="127000" dist="76199" dir="2700000" algn="ctr" rotWithShape="0">
                <a:schemeClr val="bg2">
                  <a:alpha val="75000"/>
                </a:schemeClr>
              </a:outerShdw>
            </a:effectLst>
          </p:spPr>
        </p:pic>
      </p:grpSp>
      <p:sp>
        <p:nvSpPr>
          <p:cNvPr id="405704" name="Rectangle 200"/>
          <p:cNvSpPr>
            <a:spLocks noGrp="1" noChangeArrowheads="1"/>
          </p:cNvSpPr>
          <p:nvPr>
            <p:ph type="title"/>
          </p:nvPr>
        </p:nvSpPr>
        <p:spPr>
          <a:xfrm>
            <a:off x="-152400" y="0"/>
            <a:ext cx="8529637" cy="895350"/>
          </a:xfrm>
        </p:spPr>
        <p:txBody>
          <a:bodyPr>
            <a:normAutofit/>
          </a:bodyPr>
          <a:lstStyle/>
          <a:p>
            <a:r>
              <a:rPr lang="en-US" dirty="0" smtClean="0"/>
              <a:t>A 6LoWPAN-based Stack– </a:t>
            </a:r>
            <a:r>
              <a:rPr lang="en-US" sz="3200" dirty="0" smtClean="0"/>
              <a:t>Realized 2008</a:t>
            </a:r>
            <a:endParaRPr lang="en-US" dirty="0"/>
          </a:p>
        </p:txBody>
      </p:sp>
      <p:sp>
        <p:nvSpPr>
          <p:cNvPr id="405705" name="Rectangle 201"/>
          <p:cNvSpPr>
            <a:spLocks noGrp="1" noChangeArrowheads="1"/>
          </p:cNvSpPr>
          <p:nvPr>
            <p:ph type="body" idx="1"/>
          </p:nvPr>
        </p:nvSpPr>
        <p:spPr>
          <a:xfrm>
            <a:off x="0" y="5257800"/>
            <a:ext cx="4191000" cy="1052513"/>
          </a:xfrm>
        </p:spPr>
        <p:txBody>
          <a:bodyPr>
            <a:noAutofit/>
          </a:bodyPr>
          <a:lstStyle/>
          <a:p>
            <a:r>
              <a:rPr lang="en-US" sz="2800" dirty="0"/>
              <a:t>Footprint, power, packet size, &amp; </a:t>
            </a:r>
            <a:r>
              <a:rPr lang="en-US" sz="2800" dirty="0" smtClean="0"/>
              <a:t>bandwidth</a:t>
            </a:r>
          </a:p>
          <a:p>
            <a:r>
              <a:rPr lang="en-US" sz="2800" dirty="0" smtClean="0"/>
              <a:t>Open version 27k / 4.6k</a:t>
            </a:r>
            <a:endParaRPr lang="en-US" sz="2800" dirty="0"/>
          </a:p>
        </p:txBody>
      </p:sp>
      <p:graphicFrame>
        <p:nvGraphicFramePr>
          <p:cNvPr id="405510" name="Group 6"/>
          <p:cNvGraphicFramePr>
            <a:graphicFrameLocks noGrp="1"/>
          </p:cNvGraphicFramePr>
          <p:nvPr/>
        </p:nvGraphicFramePr>
        <p:xfrm>
          <a:off x="4527550" y="1023938"/>
          <a:ext cx="4224338" cy="4973640"/>
        </p:xfrm>
        <a:graphic>
          <a:graphicData uri="http://schemas.openxmlformats.org/drawingml/2006/table">
            <a:tbl>
              <a:tblPr/>
              <a:tblGrid>
                <a:gridCol w="2219325"/>
                <a:gridCol w="1001713"/>
                <a:gridCol w="1003300"/>
              </a:tblGrid>
              <a:tr h="30956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900" b="0" i="0" u="none" strike="noStrike" cap="none" normalizeH="0" baseline="0">
                        <a:ln>
                          <a:noFill/>
                        </a:ln>
                        <a:solidFill>
                          <a:srgbClr val="00387D"/>
                        </a:solidFill>
                        <a:effectLst/>
                        <a:latin typeface="Arial"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00387D"/>
                          </a:solidFill>
                          <a:effectLst/>
                          <a:latin typeface="Arial" charset="0"/>
                        </a:rPr>
                        <a:t>ROM</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00387D"/>
                          </a:solidFill>
                          <a:effectLst/>
                          <a:latin typeface="Arial" charset="0"/>
                        </a:rPr>
                        <a:t>RAM</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r>
              <a:tr h="31273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CC2420 Driver</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3149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272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802.15.4 Encryption</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1194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101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Media Access Control</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330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Media Management Control</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1348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6LoWPAN + IPv6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2550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Checksums</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134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SLAAC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216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32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DHCPv6 Client</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212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3</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DHCPv6 Proxy</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104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ICMPv6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522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Unicast Forwarder</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1158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451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809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Multicast Forwarder</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352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7781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Message Buffers</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2048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31273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Router</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2050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106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UDP</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450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rgbClr val="00387D"/>
                          </a:solidFill>
                          <a:effectLst/>
                          <a:latin typeface="Arial" charset="0"/>
                        </a:rPr>
                        <a:t>TCP</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1674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50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noFill/>
                  </a:tcPr>
                </a:tc>
              </a:tr>
            </a:tbl>
          </a:graphicData>
        </a:graphic>
      </p:graphicFrame>
      <p:grpSp>
        <p:nvGrpSpPr>
          <p:cNvPr id="3" name="Group 180"/>
          <p:cNvGrpSpPr>
            <a:grpSpLocks/>
          </p:cNvGrpSpPr>
          <p:nvPr/>
        </p:nvGrpSpPr>
        <p:grpSpPr bwMode="auto">
          <a:xfrm>
            <a:off x="1219200" y="3657600"/>
            <a:ext cx="2009775" cy="1116012"/>
            <a:chOff x="0" y="0"/>
            <a:chExt cx="1656" cy="1000"/>
          </a:xfrm>
        </p:grpSpPr>
        <p:sp>
          <p:nvSpPr>
            <p:cNvPr id="405702" name="Rectangle 198"/>
            <p:cNvSpPr>
              <a:spLocks/>
            </p:cNvSpPr>
            <p:nvPr/>
          </p:nvSpPr>
          <p:spPr bwMode="auto">
            <a:xfrm>
              <a:off x="86" y="768"/>
              <a:ext cx="1465" cy="232"/>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700" dirty="0">
                  <a:solidFill>
                    <a:srgbClr val="FFC967"/>
                  </a:solidFill>
                  <a:latin typeface="Gill Sans" charset="0"/>
                  <a:sym typeface="Gill Sans" charset="0"/>
                </a:rPr>
                <a:t>(including runtime)</a:t>
              </a:r>
            </a:p>
          </p:txBody>
        </p:sp>
      </p:grpSp>
      <p:sp>
        <p:nvSpPr>
          <p:cNvPr id="405706" name="Text Box 202"/>
          <p:cNvSpPr txBox="1">
            <a:spLocks noChangeArrowheads="1"/>
          </p:cNvSpPr>
          <p:nvPr/>
        </p:nvSpPr>
        <p:spPr bwMode="auto">
          <a:xfrm>
            <a:off x="165100" y="4953000"/>
            <a:ext cx="4368800" cy="336550"/>
          </a:xfrm>
          <a:prstGeom prst="rect">
            <a:avLst/>
          </a:prstGeom>
          <a:noFill/>
          <a:ln w="9525">
            <a:noFill/>
            <a:miter lim="800000"/>
            <a:headEnd/>
            <a:tailEnd/>
          </a:ln>
          <a:effectLst/>
        </p:spPr>
        <p:txBody>
          <a:bodyPr>
            <a:prstTxWarp prst="textNoShape">
              <a:avLst/>
            </a:prstTxWarp>
            <a:spAutoFit/>
          </a:bodyPr>
          <a:lstStyle/>
          <a:p>
            <a:r>
              <a:rPr lang="en-US" dirty="0" smtClean="0">
                <a:solidFill>
                  <a:prstClr val="white"/>
                </a:solidFill>
              </a:rPr>
              <a:t>* </a:t>
            </a:r>
            <a:r>
              <a:rPr lang="en-US" sz="1400" dirty="0" smtClean="0">
                <a:solidFill>
                  <a:prstClr val="white"/>
                </a:solidFill>
              </a:rPr>
              <a:t>Production </a:t>
            </a:r>
            <a:r>
              <a:rPr lang="en-US" sz="1400" dirty="0">
                <a:solidFill>
                  <a:prstClr val="white"/>
                </a:solidFill>
              </a:rPr>
              <a:t>implementation on TI msp430/</a:t>
            </a:r>
            <a:r>
              <a:rPr lang="en-US" sz="1400" dirty="0" smtClean="0">
                <a:solidFill>
                  <a:prstClr val="white"/>
                </a:solidFill>
              </a:rPr>
              <a:t>cc2420</a:t>
            </a:r>
            <a:r>
              <a:rPr lang="en-US" dirty="0" smtClean="0">
                <a:solidFill>
                  <a:prstClr val="white"/>
                </a:solidFill>
              </a:rPr>
              <a:t> </a:t>
            </a:r>
            <a:endParaRPr lang="en-US" dirty="0">
              <a:solidFill>
                <a:prstClr val="white"/>
              </a:solidFill>
            </a:endParaRPr>
          </a:p>
        </p:txBody>
      </p:sp>
      <p:graphicFrame>
        <p:nvGraphicFramePr>
          <p:cNvPr id="405685" name="Group 181"/>
          <p:cNvGraphicFramePr>
            <a:graphicFrameLocks noGrp="1"/>
          </p:cNvGraphicFramePr>
          <p:nvPr/>
        </p:nvGraphicFramePr>
        <p:xfrm>
          <a:off x="1066800" y="3581400"/>
          <a:ext cx="2362200" cy="793424"/>
        </p:xfrm>
        <a:graphic>
          <a:graphicData uri="http://schemas.openxmlformats.org/drawingml/2006/table">
            <a:tbl>
              <a:tblPr/>
              <a:tblGrid>
                <a:gridCol w="1181101"/>
                <a:gridCol w="1181099"/>
              </a:tblGrid>
              <a:tr h="342901">
                <a:tc>
                  <a:txBody>
                    <a:bodyPr/>
                    <a:lstStyle/>
                    <a:p>
                      <a:pPr marL="0" marR="0" lvl="0" indent="0" algn="r" defTabSz="914400" rtl="0" eaLnBrk="1" fontAlgn="base" latinLnBrk="0" hangingPunct="1">
                        <a:lnSpc>
                          <a:spcPct val="100000"/>
                        </a:lnSpc>
                        <a:spcBef>
                          <a:spcPct val="0"/>
                        </a:spcBef>
                        <a:spcAft>
                          <a:spcPct val="0"/>
                        </a:spcAft>
                        <a:buClrTx/>
                        <a:buSzTx/>
                        <a:buFontTx/>
                        <a:buNone/>
                        <a:tabLst>
                          <a:tab pos="914400" algn="l"/>
                        </a:tabLst>
                      </a:pPr>
                      <a:r>
                        <a:rPr kumimoji="0" lang="en-US" sz="1900" b="0" i="0" u="none" strike="noStrike" cap="none" normalizeH="0" baseline="0" dirty="0">
                          <a:ln>
                            <a:noFill/>
                          </a:ln>
                          <a:solidFill>
                            <a:srgbClr val="FFC967"/>
                          </a:solidFill>
                          <a:effectLst/>
                          <a:latin typeface="Arial" charset="0"/>
                        </a:rPr>
                        <a:t>24038</a:t>
                      </a:r>
                    </a:p>
                  </a:txBody>
                  <a:tcPr marL="53576" marR="53576" marT="53576" marB="53576"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sz="1900" b="0" i="0" u="none" strike="noStrike" cap="none" normalizeH="0" baseline="0" dirty="0">
                          <a:ln>
                            <a:noFill/>
                          </a:ln>
                          <a:solidFill>
                            <a:srgbClr val="FFC967"/>
                          </a:solidFill>
                          <a:effectLst/>
                          <a:latin typeface="Arial" charset="0"/>
                        </a:rPr>
                        <a:t>ROM</a:t>
                      </a:r>
                    </a:p>
                  </a:txBody>
                  <a:tcPr marL="53576" marR="53576" marT="53576" marB="53576" anchor="ctr" horzOverflow="overflow">
                    <a:lnL cap="flat">
                      <a:noFill/>
                    </a:lnL>
                    <a:lnR cap="flat">
                      <a:noFill/>
                    </a:lnR>
                    <a:lnT cap="flat">
                      <a:noFill/>
                    </a:lnT>
                    <a:lnB cap="flat">
                      <a:noFill/>
                    </a:lnB>
                    <a:lnTlToBr>
                      <a:noFill/>
                    </a:lnTlToBr>
                    <a:lnBlToTr>
                      <a:noFill/>
                    </a:lnBlToTr>
                    <a:noFill/>
                  </a:tcPr>
                </a:tc>
              </a:tr>
              <a:tr h="342901">
                <a:tc>
                  <a:txBody>
                    <a:bodyPr/>
                    <a:lstStyle/>
                    <a:p>
                      <a:pPr marL="0" marR="0" lvl="0" indent="0" algn="r" defTabSz="914400" rtl="0" eaLnBrk="1" fontAlgn="base" latinLnBrk="0" hangingPunct="1">
                        <a:lnSpc>
                          <a:spcPct val="100000"/>
                        </a:lnSpc>
                        <a:spcBef>
                          <a:spcPct val="0"/>
                        </a:spcBef>
                        <a:spcAft>
                          <a:spcPct val="0"/>
                        </a:spcAft>
                        <a:buClrTx/>
                        <a:buSzTx/>
                        <a:buFontTx/>
                        <a:buNone/>
                        <a:tabLst>
                          <a:tab pos="914400" algn="l"/>
                        </a:tabLst>
                      </a:pPr>
                      <a:r>
                        <a:rPr kumimoji="0" lang="en-US" sz="1900" b="0" i="0" u="none" strike="noStrike" cap="none" normalizeH="0" baseline="0">
                          <a:ln>
                            <a:noFill/>
                          </a:ln>
                          <a:solidFill>
                            <a:srgbClr val="FFC967"/>
                          </a:solidFill>
                          <a:effectLst/>
                          <a:latin typeface="Arial" charset="0"/>
                        </a:rPr>
                        <a:t>3598</a:t>
                      </a:r>
                    </a:p>
                  </a:txBody>
                  <a:tcPr marL="53576" marR="53576" marT="53576" marB="53576"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sz="1900" b="0" i="0" u="none" strike="noStrike" cap="none" normalizeH="0" baseline="0" dirty="0">
                          <a:ln>
                            <a:noFill/>
                          </a:ln>
                          <a:solidFill>
                            <a:srgbClr val="FFC967"/>
                          </a:solidFill>
                          <a:effectLst/>
                          <a:latin typeface="Arial" charset="0"/>
                        </a:rPr>
                        <a:t>RAM</a:t>
                      </a:r>
                    </a:p>
                  </a:txBody>
                  <a:tcPr marL="53576" marR="53576" marT="53576" marB="53576" anchor="ctr" horzOverflow="overflow">
                    <a:lnL cap="flat">
                      <a:noFill/>
                    </a:lnL>
                    <a:lnR cap="flat">
                      <a:noFill/>
                    </a:lnR>
                    <a:lnT cap="flat">
                      <a:noFill/>
                    </a:lnT>
                    <a:lnB cap="flat">
                      <a:noFill/>
                    </a:lnB>
                    <a:lnTlToBr>
                      <a:noFill/>
                    </a:lnTlToBr>
                    <a:lnBlToTr>
                      <a:noFill/>
                    </a:lnBlToTr>
                    <a:noFill/>
                  </a:tcPr>
                </a:tc>
              </a:tr>
            </a:tbl>
          </a:graphicData>
        </a:graphic>
      </p:graphicFrame>
      <p:sp>
        <p:nvSpPr>
          <p:cNvPr id="14" name="Date Placeholder 13"/>
          <p:cNvSpPr>
            <a:spLocks noGrp="1"/>
          </p:cNvSpPr>
          <p:nvPr>
            <p:ph type="dt" sz="half" idx="10"/>
          </p:nvPr>
        </p:nvSpPr>
        <p:spPr/>
        <p:txBody>
          <a:bodyPr/>
          <a:lstStyle/>
          <a:p>
            <a:r>
              <a:rPr lang="en-US" smtClean="0">
                <a:solidFill>
                  <a:prstClr val="white">
                    <a:tint val="75000"/>
                  </a:prstClr>
                </a:solidFill>
              </a:rPr>
              <a:t>9/26/2011</a:t>
            </a:r>
            <a:endParaRPr lang="en-US">
              <a:solidFill>
                <a:prstClr val="white">
                  <a:tint val="75000"/>
                </a:prstClr>
              </a:solidFill>
            </a:endParaRPr>
          </a:p>
        </p:txBody>
      </p:sp>
      <p:pic>
        <p:nvPicPr>
          <p:cNvPr id="15" name="Picture 201" descr="logo_color_jpg"/>
          <p:cNvPicPr>
            <a:picLocks noChangeAspect="1" noChangeArrowheads="1"/>
          </p:cNvPicPr>
          <p:nvPr/>
        </p:nvPicPr>
        <p:blipFill>
          <a:blip r:embed="rId4" cstate="print"/>
          <a:srcRect/>
          <a:stretch>
            <a:fillRect/>
          </a:stretch>
        </p:blipFill>
        <p:spPr bwMode="auto">
          <a:xfrm>
            <a:off x="7239000" y="6096000"/>
            <a:ext cx="1676400" cy="579411"/>
          </a:xfrm>
          <a:prstGeom prst="rect">
            <a:avLst/>
          </a:prstGeom>
          <a:noFill/>
        </p:spPr>
      </p:pic>
    </p:spTree>
    <p:extLst>
      <p:ext uri="{BB962C8B-B14F-4D97-AF65-F5344CB8AC3E}">
        <p14:creationId xmlns:p14="http://schemas.microsoft.com/office/powerpoint/2010/main" val="363673383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08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7322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25</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网络层：</a:t>
            </a:r>
            <a:r>
              <a:rPr lang="en-US" altLang="zh-CN" dirty="0" smtClean="0"/>
              <a:t>IETF ROLL</a:t>
            </a:r>
            <a:endParaRPr lang="zh-CN" altLang="en-US" dirty="0"/>
          </a:p>
        </p:txBody>
      </p:sp>
      <p:sp>
        <p:nvSpPr>
          <p:cNvPr id="7" name="矩形 6"/>
          <p:cNvSpPr/>
          <p:nvPr/>
        </p:nvSpPr>
        <p:spPr>
          <a:xfrm>
            <a:off x="1088613" y="3904230"/>
            <a:ext cx="2378395" cy="31876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IEEE 802.15.4 PHY</a:t>
            </a:r>
            <a:endParaRPr lang="zh-CN" altLang="en-US" sz="1400" dirty="0">
              <a:solidFill>
                <a:schemeClr val="tx1"/>
              </a:solidFill>
            </a:endParaRPr>
          </a:p>
        </p:txBody>
      </p:sp>
      <p:sp>
        <p:nvSpPr>
          <p:cNvPr id="9" name="矩形 8"/>
          <p:cNvSpPr/>
          <p:nvPr/>
        </p:nvSpPr>
        <p:spPr>
          <a:xfrm>
            <a:off x="1088613" y="3220011"/>
            <a:ext cx="2412268" cy="33855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IEEE 802.15.4e MAC</a:t>
            </a:r>
            <a:endParaRPr lang="zh-CN" altLang="en-US" sz="1400" dirty="0">
              <a:solidFill>
                <a:schemeClr val="tx1"/>
              </a:solidFill>
            </a:endParaRPr>
          </a:p>
        </p:txBody>
      </p:sp>
      <p:sp>
        <p:nvSpPr>
          <p:cNvPr id="10" name="矩形 9"/>
          <p:cNvSpPr/>
          <p:nvPr/>
        </p:nvSpPr>
        <p:spPr>
          <a:xfrm>
            <a:off x="1088613" y="2535632"/>
            <a:ext cx="2412268" cy="339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6LoWPAN</a:t>
            </a:r>
            <a:endParaRPr lang="zh-CN" altLang="en-US" sz="1400" dirty="0">
              <a:solidFill>
                <a:schemeClr val="tx1"/>
              </a:solidFill>
            </a:endParaRPr>
          </a:p>
        </p:txBody>
      </p:sp>
      <p:sp>
        <p:nvSpPr>
          <p:cNvPr id="12" name="矩形 11"/>
          <p:cNvSpPr/>
          <p:nvPr/>
        </p:nvSpPr>
        <p:spPr>
          <a:xfrm>
            <a:off x="1088613" y="1857146"/>
            <a:ext cx="2378395" cy="2963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ROLL</a:t>
            </a:r>
            <a:endParaRPr lang="zh-CN" altLang="en-US" sz="1400" dirty="0">
              <a:solidFill>
                <a:schemeClr val="tx1"/>
              </a:solidFill>
            </a:endParaRPr>
          </a:p>
        </p:txBody>
      </p:sp>
      <p:sp>
        <p:nvSpPr>
          <p:cNvPr id="13" name="矩形 12"/>
          <p:cNvSpPr/>
          <p:nvPr/>
        </p:nvSpPr>
        <p:spPr>
          <a:xfrm>
            <a:off x="1088613" y="1196752"/>
            <a:ext cx="2412268" cy="35420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a:t>
            </a:r>
            <a:r>
              <a:rPr lang="en-US" altLang="zh-CN" sz="1400" dirty="0" err="1" smtClean="0">
                <a:solidFill>
                  <a:schemeClr val="tx1"/>
                </a:solidFill>
              </a:rPr>
              <a:t>CoAP</a:t>
            </a:r>
            <a:endParaRPr lang="zh-CN" altLang="en-US" sz="1400" dirty="0">
              <a:solidFill>
                <a:schemeClr val="tx1"/>
              </a:solidFill>
            </a:endParaRPr>
          </a:p>
        </p:txBody>
      </p:sp>
      <p:sp>
        <p:nvSpPr>
          <p:cNvPr id="14" name="TextBox 13"/>
          <p:cNvSpPr txBox="1"/>
          <p:nvPr/>
        </p:nvSpPr>
        <p:spPr>
          <a:xfrm>
            <a:off x="316841" y="3909822"/>
            <a:ext cx="723275" cy="307777"/>
          </a:xfrm>
          <a:prstGeom prst="rect">
            <a:avLst/>
          </a:prstGeom>
          <a:noFill/>
        </p:spPr>
        <p:txBody>
          <a:bodyPr wrap="none" rtlCol="0">
            <a:spAutoFit/>
          </a:bodyPr>
          <a:lstStyle/>
          <a:p>
            <a:r>
              <a:rPr lang="zh-CN" altLang="en-US" sz="1400" dirty="0" smtClean="0"/>
              <a:t>物理层</a:t>
            </a:r>
            <a:endParaRPr lang="zh-CN" altLang="en-US" sz="1400" dirty="0"/>
          </a:p>
        </p:txBody>
      </p:sp>
      <p:sp>
        <p:nvSpPr>
          <p:cNvPr id="15" name="TextBox 14"/>
          <p:cNvSpPr txBox="1"/>
          <p:nvPr/>
        </p:nvSpPr>
        <p:spPr>
          <a:xfrm>
            <a:off x="251671" y="3219773"/>
            <a:ext cx="763351" cy="307777"/>
          </a:xfrm>
          <a:prstGeom prst="rect">
            <a:avLst/>
          </a:prstGeom>
          <a:noFill/>
        </p:spPr>
        <p:txBody>
          <a:bodyPr wrap="none" rtlCol="0">
            <a:spAutoFit/>
          </a:bodyPr>
          <a:lstStyle/>
          <a:p>
            <a:r>
              <a:rPr lang="en-US" altLang="zh-CN" sz="1400" dirty="0" smtClean="0"/>
              <a:t>MAC</a:t>
            </a:r>
            <a:r>
              <a:rPr lang="zh-CN" altLang="en-US" sz="1400" dirty="0" smtClean="0"/>
              <a:t>层</a:t>
            </a:r>
            <a:endParaRPr lang="zh-CN" altLang="en-US" sz="1400" dirty="0"/>
          </a:p>
        </p:txBody>
      </p:sp>
      <p:sp>
        <p:nvSpPr>
          <p:cNvPr id="16" name="TextBox 15"/>
          <p:cNvSpPr txBox="1"/>
          <p:nvPr/>
        </p:nvSpPr>
        <p:spPr>
          <a:xfrm>
            <a:off x="310245" y="2536444"/>
            <a:ext cx="723275" cy="307777"/>
          </a:xfrm>
          <a:prstGeom prst="rect">
            <a:avLst/>
          </a:prstGeom>
          <a:noFill/>
        </p:spPr>
        <p:txBody>
          <a:bodyPr wrap="none" rtlCol="0">
            <a:spAutoFit/>
          </a:bodyPr>
          <a:lstStyle/>
          <a:p>
            <a:r>
              <a:rPr lang="zh-CN" altLang="en-US" sz="1400" dirty="0" smtClean="0"/>
              <a:t>适配层</a:t>
            </a:r>
            <a:endParaRPr lang="zh-CN" altLang="en-US" sz="1400" dirty="0"/>
          </a:p>
        </p:txBody>
      </p:sp>
      <p:sp>
        <p:nvSpPr>
          <p:cNvPr id="17" name="TextBox 16"/>
          <p:cNvSpPr txBox="1"/>
          <p:nvPr/>
        </p:nvSpPr>
        <p:spPr>
          <a:xfrm>
            <a:off x="251671" y="1857146"/>
            <a:ext cx="723275" cy="307777"/>
          </a:xfrm>
          <a:prstGeom prst="rect">
            <a:avLst/>
          </a:prstGeom>
          <a:noFill/>
        </p:spPr>
        <p:txBody>
          <a:bodyPr wrap="none" rtlCol="0">
            <a:spAutoFit/>
          </a:bodyPr>
          <a:lstStyle/>
          <a:p>
            <a:r>
              <a:rPr lang="zh-CN" altLang="en-US" sz="1400" dirty="0" smtClean="0"/>
              <a:t>网络层</a:t>
            </a:r>
            <a:endParaRPr lang="zh-CN" altLang="en-US" sz="1400" dirty="0"/>
          </a:p>
        </p:txBody>
      </p:sp>
      <p:sp>
        <p:nvSpPr>
          <p:cNvPr id="18" name="上下箭头 17"/>
          <p:cNvSpPr/>
          <p:nvPr/>
        </p:nvSpPr>
        <p:spPr>
          <a:xfrm>
            <a:off x="2123729" y="2118011"/>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 name="上下箭头 18"/>
          <p:cNvSpPr/>
          <p:nvPr/>
        </p:nvSpPr>
        <p:spPr>
          <a:xfrm>
            <a:off x="2123729" y="1503212"/>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上下箭头 19"/>
          <p:cNvSpPr/>
          <p:nvPr/>
        </p:nvSpPr>
        <p:spPr>
          <a:xfrm>
            <a:off x="2123729" y="2832936"/>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上下箭头 20"/>
          <p:cNvSpPr/>
          <p:nvPr/>
        </p:nvSpPr>
        <p:spPr>
          <a:xfrm>
            <a:off x="2123729" y="3519031"/>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 name="TextBox 21"/>
          <p:cNvSpPr txBox="1"/>
          <p:nvPr/>
        </p:nvSpPr>
        <p:spPr>
          <a:xfrm>
            <a:off x="0" y="1212401"/>
            <a:ext cx="1164101" cy="307777"/>
          </a:xfrm>
          <a:prstGeom prst="rect">
            <a:avLst/>
          </a:prstGeom>
          <a:noFill/>
        </p:spPr>
        <p:txBody>
          <a:bodyPr wrap="none" rtlCol="0">
            <a:spAutoFit/>
          </a:bodyPr>
          <a:lstStyle/>
          <a:p>
            <a:r>
              <a:rPr lang="zh-CN" altLang="en-US" sz="1400" dirty="0" smtClean="0"/>
              <a:t>传输</a:t>
            </a:r>
            <a:r>
              <a:rPr lang="en-US" altLang="zh-CN" sz="1400" dirty="0" smtClean="0"/>
              <a:t>/</a:t>
            </a:r>
            <a:r>
              <a:rPr lang="zh-CN" altLang="en-US" sz="1400" dirty="0" smtClean="0"/>
              <a:t>应用层</a:t>
            </a:r>
            <a:endParaRPr lang="zh-CN" altLang="en-US" sz="1400" dirty="0"/>
          </a:p>
        </p:txBody>
      </p:sp>
      <p:sp>
        <p:nvSpPr>
          <p:cNvPr id="2" name="TextBox 1"/>
          <p:cNvSpPr txBox="1"/>
          <p:nvPr/>
        </p:nvSpPr>
        <p:spPr>
          <a:xfrm>
            <a:off x="3563888" y="668487"/>
            <a:ext cx="5364505" cy="830997"/>
          </a:xfrm>
          <a:prstGeom prst="rect">
            <a:avLst/>
          </a:prstGeom>
          <a:noFill/>
        </p:spPr>
        <p:txBody>
          <a:bodyPr wrap="square" rtlCol="0">
            <a:spAutoFit/>
          </a:bodyPr>
          <a:lstStyle/>
          <a:p>
            <a:r>
              <a:rPr lang="en-US" altLang="zh-CN" sz="1600" dirty="0" smtClean="0"/>
              <a:t>ROLL(Routing </a:t>
            </a:r>
            <a:r>
              <a:rPr lang="en-US" altLang="zh-CN" sz="1600" dirty="0"/>
              <a:t>over </a:t>
            </a:r>
            <a:r>
              <a:rPr lang="en-US" altLang="zh-CN" sz="1600" dirty="0" err="1"/>
              <a:t>Lossy</a:t>
            </a:r>
            <a:r>
              <a:rPr lang="en-US" altLang="zh-CN" sz="1600" dirty="0"/>
              <a:t> and Low-power </a:t>
            </a:r>
            <a:r>
              <a:rPr lang="en-US" altLang="zh-CN" sz="1600" dirty="0" smtClean="0"/>
              <a:t>Networks)</a:t>
            </a:r>
            <a:r>
              <a:rPr lang="zh-CN" altLang="en-US" sz="1600" dirty="0" smtClean="0"/>
              <a:t>。</a:t>
            </a:r>
            <a:r>
              <a:rPr lang="en-US" altLang="zh-CN" sz="1600" dirty="0" smtClean="0"/>
              <a:t> IETF ROLL</a:t>
            </a:r>
            <a:r>
              <a:rPr lang="zh-CN" altLang="en-US" sz="1600" dirty="0" smtClean="0"/>
              <a:t>工作组</a:t>
            </a:r>
            <a:r>
              <a:rPr lang="en-US" altLang="zh-CN" sz="1600" dirty="0" smtClean="0"/>
              <a:t>2008</a:t>
            </a:r>
            <a:r>
              <a:rPr lang="zh-CN" altLang="en-US" sz="1600" dirty="0" smtClean="0"/>
              <a:t>年成立，目的是为低功耗的、不可靠的无线网络</a:t>
            </a:r>
            <a:r>
              <a:rPr lang="en-US" altLang="zh-CN" sz="1600" dirty="0" smtClean="0"/>
              <a:t>(LLNs)</a:t>
            </a:r>
            <a:r>
              <a:rPr lang="zh-CN" altLang="en-US" sz="1600" dirty="0" smtClean="0"/>
              <a:t>设计标准路由协议。</a:t>
            </a:r>
            <a:endParaRPr lang="zh-CN" altLang="en-US" sz="1600" dirty="0"/>
          </a:p>
        </p:txBody>
      </p:sp>
      <p:sp>
        <p:nvSpPr>
          <p:cNvPr id="24" name="矩形 23"/>
          <p:cNvSpPr/>
          <p:nvPr/>
        </p:nvSpPr>
        <p:spPr>
          <a:xfrm>
            <a:off x="3571868" y="1494526"/>
            <a:ext cx="5500694" cy="1077218"/>
          </a:xfrm>
          <a:prstGeom prst="rect">
            <a:avLst/>
          </a:prstGeom>
        </p:spPr>
        <p:txBody>
          <a:bodyPr wrap="square">
            <a:spAutoFit/>
          </a:bodyPr>
          <a:lstStyle/>
          <a:p>
            <a:r>
              <a:rPr lang="en-US" sz="1600" dirty="0" smtClean="0"/>
              <a:t>ROLL</a:t>
            </a:r>
            <a:r>
              <a:rPr lang="zh-CN" altLang="en-US" sz="1600" dirty="0" smtClean="0"/>
              <a:t>工作组的思路是</a:t>
            </a:r>
            <a:r>
              <a:rPr lang="zh-CN" altLang="en-US" sz="1600" b="1" dirty="0" smtClean="0"/>
              <a:t>从各个应用场景的路由需求开始</a:t>
            </a:r>
            <a:r>
              <a:rPr lang="zh-CN" altLang="en-US" sz="1600" dirty="0" smtClean="0"/>
              <a:t>，目前已经制定了</a:t>
            </a:r>
            <a:r>
              <a:rPr lang="en-US" altLang="zh-CN" sz="1600" dirty="0" smtClean="0"/>
              <a:t>4</a:t>
            </a:r>
            <a:r>
              <a:rPr lang="zh-CN" altLang="en-US" sz="1600" dirty="0" smtClean="0"/>
              <a:t>个应用场景的路由需求，包括家庭自动化应用</a:t>
            </a:r>
            <a:r>
              <a:rPr lang="en-US" altLang="zh-CN" sz="1600" dirty="0" smtClean="0"/>
              <a:t>(</a:t>
            </a:r>
            <a:r>
              <a:rPr lang="en-US" sz="1600" dirty="0" smtClean="0"/>
              <a:t>RFC5826)、</a:t>
            </a:r>
            <a:r>
              <a:rPr lang="zh-CN" altLang="en-US" sz="1600" dirty="0" smtClean="0"/>
              <a:t>工业控制应用</a:t>
            </a:r>
            <a:r>
              <a:rPr lang="en-US" altLang="zh-CN" sz="1600" dirty="0" smtClean="0"/>
              <a:t>(</a:t>
            </a:r>
            <a:r>
              <a:rPr lang="en-US" sz="1600" dirty="0" smtClean="0"/>
              <a:t>RFC5673)、</a:t>
            </a:r>
            <a:r>
              <a:rPr lang="zh-CN" altLang="en-US" sz="1600" dirty="0" smtClean="0"/>
              <a:t>城市应用</a:t>
            </a:r>
            <a:r>
              <a:rPr lang="en-US" altLang="zh-CN" sz="1600" dirty="0" smtClean="0"/>
              <a:t>(</a:t>
            </a:r>
            <a:r>
              <a:rPr lang="en-US" sz="1600" dirty="0" smtClean="0"/>
              <a:t>RFC5548)</a:t>
            </a:r>
            <a:r>
              <a:rPr lang="zh-CN" altLang="en-US" sz="1600" dirty="0" smtClean="0"/>
              <a:t>和楼宇自动化应用</a:t>
            </a:r>
            <a:r>
              <a:rPr lang="en-US" altLang="zh-CN" sz="1600" dirty="0" smtClean="0"/>
              <a:t>(</a:t>
            </a:r>
            <a:r>
              <a:rPr lang="en-US" sz="1600" dirty="0" smtClean="0"/>
              <a:t>draft)。</a:t>
            </a:r>
            <a:endParaRPr lang="en-US" sz="1600" dirty="0"/>
          </a:p>
        </p:txBody>
      </p:sp>
      <p:sp>
        <p:nvSpPr>
          <p:cNvPr id="25" name="矩形 24"/>
          <p:cNvSpPr/>
          <p:nvPr/>
        </p:nvSpPr>
        <p:spPr>
          <a:xfrm>
            <a:off x="3571868" y="2571744"/>
            <a:ext cx="5429288" cy="2062103"/>
          </a:xfrm>
          <a:prstGeom prst="rect">
            <a:avLst/>
          </a:prstGeom>
        </p:spPr>
        <p:txBody>
          <a:bodyPr wrap="square">
            <a:spAutoFit/>
          </a:bodyPr>
          <a:lstStyle/>
          <a:p>
            <a:r>
              <a:rPr lang="en-US" altLang="zh-CN" sz="1600" dirty="0" smtClean="0"/>
              <a:t>ROLL</a:t>
            </a:r>
            <a:r>
              <a:rPr lang="zh-CN" altLang="en-US" sz="1600" dirty="0" smtClean="0"/>
              <a:t>工作组首先对现有的</a:t>
            </a:r>
            <a:r>
              <a:rPr lang="en-US" altLang="zh-CN" sz="1600" dirty="0" smtClean="0"/>
              <a:t>WSNs</a:t>
            </a:r>
            <a:r>
              <a:rPr lang="zh-CN" altLang="en-US" sz="1600" dirty="0" smtClean="0"/>
              <a:t>的路由协议进行了综述分析，分析了相关协议的特点以及不足。然后研究了路由协议中</a:t>
            </a:r>
            <a:r>
              <a:rPr lang="zh-CN" altLang="en-US" sz="1600" b="1" dirty="0" smtClean="0"/>
              <a:t>路径选择</a:t>
            </a:r>
            <a:r>
              <a:rPr lang="zh-CN" altLang="en-US" sz="1600" dirty="0" smtClean="0"/>
              <a:t>的</a:t>
            </a:r>
            <a:r>
              <a:rPr lang="zh-CN" altLang="en-US" sz="1600" b="1" dirty="0" smtClean="0"/>
              <a:t>定量指标</a:t>
            </a:r>
            <a:r>
              <a:rPr lang="zh-CN" altLang="en-US" sz="1600" dirty="0" smtClean="0"/>
              <a:t>，包含两个方面的定量指标，一方面是节点选择指标，包括节点状态，节点能量，节点跳数；另一方面是链路指标，包括链路吞吐率、链路延迟、链路可靠性、</a:t>
            </a:r>
            <a:r>
              <a:rPr lang="en-US" altLang="zh-CN" sz="1600" dirty="0" smtClean="0"/>
              <a:t>ETX</a:t>
            </a:r>
            <a:r>
              <a:rPr lang="zh-CN" altLang="en-US" sz="1600" dirty="0" smtClean="0"/>
              <a:t>、链路着色</a:t>
            </a:r>
            <a:r>
              <a:rPr lang="en-US" altLang="zh-CN" sz="1600" dirty="0" smtClean="0"/>
              <a:t>(</a:t>
            </a:r>
            <a:r>
              <a:rPr lang="zh-CN" altLang="en-US" sz="1600" dirty="0" smtClean="0"/>
              <a:t>区分不同流类型</a:t>
            </a:r>
            <a:r>
              <a:rPr lang="en-US" altLang="zh-CN" sz="1600" dirty="0" smtClean="0"/>
              <a:t>)</a:t>
            </a:r>
            <a:r>
              <a:rPr lang="zh-CN" altLang="en-US" sz="1600" dirty="0" smtClean="0"/>
              <a:t>。为了辅助动态路由，节点还可以设计</a:t>
            </a:r>
            <a:r>
              <a:rPr lang="zh-CN" altLang="en-US" sz="1600" b="1" dirty="0" smtClean="0"/>
              <a:t>目标函数</a:t>
            </a:r>
            <a:r>
              <a:rPr lang="zh-CN" altLang="en-US" sz="1600" dirty="0" smtClean="0"/>
              <a:t>来指定如何利用这些定量指标来选择路径。</a:t>
            </a:r>
            <a:endParaRPr lang="zh-CN" altLang="en-US" sz="1600" dirty="0"/>
          </a:p>
        </p:txBody>
      </p:sp>
      <p:sp>
        <p:nvSpPr>
          <p:cNvPr id="26" name="矩形 25"/>
          <p:cNvSpPr/>
          <p:nvPr/>
        </p:nvSpPr>
        <p:spPr>
          <a:xfrm>
            <a:off x="285720" y="4549676"/>
            <a:ext cx="8429684" cy="1815882"/>
          </a:xfrm>
          <a:prstGeom prst="rect">
            <a:avLst/>
          </a:prstGeom>
        </p:spPr>
        <p:txBody>
          <a:bodyPr wrap="square">
            <a:spAutoFit/>
          </a:bodyPr>
          <a:lstStyle/>
          <a:p>
            <a:r>
              <a:rPr lang="zh-CN" altLang="en-US" sz="1600" dirty="0" smtClean="0"/>
              <a:t>在上述基础上，</a:t>
            </a:r>
            <a:r>
              <a:rPr lang="en-US" altLang="zh-CN" sz="1600" dirty="0" smtClean="0"/>
              <a:t>ROLL</a:t>
            </a:r>
            <a:r>
              <a:rPr lang="zh-CN" altLang="en-US" sz="1600" dirty="0" smtClean="0"/>
              <a:t>工作组研究制定了</a:t>
            </a:r>
            <a:r>
              <a:rPr lang="en-US" altLang="zh-CN" sz="1600" b="1" dirty="0" smtClean="0">
                <a:solidFill>
                  <a:srgbClr val="FF0000"/>
                </a:solidFill>
              </a:rPr>
              <a:t>RPL</a:t>
            </a:r>
            <a:r>
              <a:rPr lang="en-US" altLang="zh-CN" sz="1600" dirty="0" smtClean="0"/>
              <a:t>(Routing Protocol for LLN)</a:t>
            </a:r>
            <a:r>
              <a:rPr lang="zh-CN" altLang="en-US" sz="1600" dirty="0" smtClean="0"/>
              <a:t>协议。</a:t>
            </a:r>
            <a:r>
              <a:rPr lang="en-US" altLang="zh-CN" sz="1600" dirty="0" smtClean="0"/>
              <a:t>RPL</a:t>
            </a:r>
            <a:r>
              <a:rPr lang="zh-CN" altLang="en-US" sz="1600" dirty="0" smtClean="0"/>
              <a:t>协议目前已经更新到第</a:t>
            </a:r>
            <a:r>
              <a:rPr lang="en-US" altLang="zh-CN" sz="1600" dirty="0" smtClean="0"/>
              <a:t>8</a:t>
            </a:r>
            <a:r>
              <a:rPr lang="zh-CN" altLang="en-US" sz="1600" dirty="0" smtClean="0"/>
              <a:t>版本。</a:t>
            </a:r>
            <a:r>
              <a:rPr lang="en-US" altLang="zh-CN" sz="1600" dirty="0" smtClean="0"/>
              <a:t>RPL</a:t>
            </a:r>
            <a:r>
              <a:rPr lang="zh-CN" altLang="en-US" sz="1600" dirty="0" smtClean="0"/>
              <a:t>协议支持</a:t>
            </a:r>
            <a:r>
              <a:rPr lang="en-US" altLang="zh-CN" sz="1600" dirty="0" smtClean="0"/>
              <a:t>3</a:t>
            </a:r>
            <a:r>
              <a:rPr lang="zh-CN" altLang="en-US" sz="1600" dirty="0" smtClean="0"/>
              <a:t>种类型的</a:t>
            </a:r>
            <a:r>
              <a:rPr lang="zh-CN" altLang="en-US" sz="1600" b="1" dirty="0" smtClean="0"/>
              <a:t>数据通信模型</a:t>
            </a:r>
            <a:r>
              <a:rPr lang="zh-CN" altLang="en-US" sz="1600" dirty="0" smtClean="0"/>
              <a:t>，即低功耗节点到主控设备的多点到点的通信，主控设备到多个低功耗节点的点到多点通信，以及低功耗节点之间点到点的通信。</a:t>
            </a:r>
            <a:r>
              <a:rPr lang="en-US" altLang="zh-CN" sz="1600" dirty="0" smtClean="0"/>
              <a:t>RPL</a:t>
            </a:r>
            <a:r>
              <a:rPr lang="zh-CN" altLang="en-US" sz="1600" dirty="0" smtClean="0"/>
              <a:t>协议是一个</a:t>
            </a:r>
            <a:r>
              <a:rPr lang="zh-CN" altLang="en-US" sz="1600" b="1" dirty="0" smtClean="0"/>
              <a:t>距离向量路由协议</a:t>
            </a:r>
            <a:r>
              <a:rPr lang="zh-CN" altLang="en-US" sz="1600" dirty="0" smtClean="0"/>
              <a:t>，节点通过交换距离向量构造一个有向无环图</a:t>
            </a:r>
            <a:r>
              <a:rPr lang="en-US" altLang="zh-CN" sz="1600" dirty="0" smtClean="0"/>
              <a:t>(Directed Acyclic Graph</a:t>
            </a:r>
            <a:r>
              <a:rPr lang="zh-CN" altLang="en-US" sz="1600" dirty="0" smtClean="0"/>
              <a:t>，</a:t>
            </a:r>
            <a:r>
              <a:rPr lang="en-US" altLang="zh-CN" sz="1600" dirty="0" smtClean="0"/>
              <a:t>DAG)</a:t>
            </a:r>
            <a:r>
              <a:rPr lang="zh-CN" altLang="en-US" sz="1600" dirty="0" smtClean="0"/>
              <a:t>。</a:t>
            </a:r>
            <a:r>
              <a:rPr lang="en-US" altLang="zh-CN" sz="1600" dirty="0" smtClean="0"/>
              <a:t>DAG</a:t>
            </a:r>
            <a:r>
              <a:rPr lang="zh-CN" altLang="en-US" sz="1600" dirty="0" smtClean="0"/>
              <a:t>可以有效防止路由环路问题，</a:t>
            </a:r>
            <a:r>
              <a:rPr lang="en-US" altLang="zh-CN" sz="1600" dirty="0" smtClean="0"/>
              <a:t>DAG</a:t>
            </a:r>
            <a:r>
              <a:rPr lang="zh-CN" altLang="en-US" sz="1600" dirty="0" smtClean="0"/>
              <a:t>的根节点通过广播路由限制条件来过滤掉网络中的一些不满足条件的节点，然后节点通过路由度量来选择最优的路径。</a:t>
            </a:r>
            <a:endParaRPr lang="zh-CN" altLang="en-US" sz="1600" dirty="0"/>
          </a:p>
        </p:txBody>
      </p:sp>
    </p:spTree>
    <p:extLst>
      <p:ext uri="{BB962C8B-B14F-4D97-AF65-F5344CB8AC3E}">
        <p14:creationId xmlns:p14="http://schemas.microsoft.com/office/powerpoint/2010/main" val="41826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p:bldP spid="24" grpId="0"/>
      <p:bldP spid="25"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26</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normAutofit/>
          </a:bodyPr>
          <a:lstStyle/>
          <a:p>
            <a:r>
              <a:rPr lang="zh-CN" altLang="en-US" dirty="0"/>
              <a:t>传输</a:t>
            </a:r>
            <a:r>
              <a:rPr lang="en-US" altLang="zh-CN" dirty="0"/>
              <a:t>/</a:t>
            </a:r>
            <a:r>
              <a:rPr lang="zh-CN" altLang="en-US" dirty="0" smtClean="0"/>
              <a:t>应用层：</a:t>
            </a:r>
            <a:r>
              <a:rPr lang="en-US" altLang="zh-CN" dirty="0"/>
              <a:t>IETF </a:t>
            </a:r>
            <a:r>
              <a:rPr lang="en-US" altLang="zh-CN" dirty="0" err="1" smtClean="0"/>
              <a:t>CoAP</a:t>
            </a:r>
            <a:endParaRPr lang="zh-CN" altLang="en-US" dirty="0"/>
          </a:p>
        </p:txBody>
      </p:sp>
      <p:sp>
        <p:nvSpPr>
          <p:cNvPr id="7" name="矩形 6"/>
          <p:cNvSpPr/>
          <p:nvPr/>
        </p:nvSpPr>
        <p:spPr>
          <a:xfrm>
            <a:off x="285720" y="642918"/>
            <a:ext cx="8572528" cy="584775"/>
          </a:xfrm>
          <a:prstGeom prst="rect">
            <a:avLst/>
          </a:prstGeom>
        </p:spPr>
        <p:txBody>
          <a:bodyPr wrap="square">
            <a:spAutoFit/>
          </a:bodyPr>
          <a:lstStyle/>
          <a:p>
            <a:r>
              <a:rPr lang="en-US" altLang="zh-CN" sz="1600" dirty="0" smtClean="0"/>
              <a:t>2010</a:t>
            </a:r>
            <a:r>
              <a:rPr lang="zh-CN" altLang="en-US" sz="1600" dirty="0" smtClean="0"/>
              <a:t>年</a:t>
            </a:r>
            <a:r>
              <a:rPr lang="en-US" altLang="zh-CN" sz="1600" dirty="0" smtClean="0"/>
              <a:t>3</a:t>
            </a:r>
            <a:r>
              <a:rPr lang="zh-CN" altLang="en-US" sz="1600" dirty="0" smtClean="0"/>
              <a:t>月，</a:t>
            </a:r>
            <a:r>
              <a:rPr lang="en-US" sz="1600" dirty="0" err="1" smtClean="0"/>
              <a:t>CoRE（Constrained</a:t>
            </a:r>
            <a:r>
              <a:rPr lang="en-US" sz="1600" dirty="0" smtClean="0"/>
              <a:t> </a:t>
            </a:r>
            <a:r>
              <a:rPr lang="en-US" sz="1600" dirty="0" err="1" smtClean="0"/>
              <a:t>RESTful</a:t>
            </a:r>
            <a:r>
              <a:rPr lang="en-US" sz="1600" dirty="0" smtClean="0"/>
              <a:t> Environment）</a:t>
            </a:r>
            <a:r>
              <a:rPr lang="zh-CN" altLang="en-US" sz="1600" dirty="0" smtClean="0"/>
              <a:t>工作组正式成立，属于应用领域。</a:t>
            </a:r>
            <a:r>
              <a:rPr lang="en-US" sz="1600" dirty="0" err="1" smtClean="0"/>
              <a:t>CoRE</a:t>
            </a:r>
            <a:r>
              <a:rPr lang="zh-CN" altLang="en-US" sz="1600" dirty="0" smtClean="0"/>
              <a:t>起源于</a:t>
            </a:r>
            <a:r>
              <a:rPr lang="en-US" altLang="zh-CN" sz="1600" dirty="0" smtClean="0"/>
              <a:t>6</a:t>
            </a:r>
            <a:r>
              <a:rPr lang="en-US" sz="1600" dirty="0" smtClean="0"/>
              <a:t>lowapp</a:t>
            </a:r>
            <a:r>
              <a:rPr lang="zh-CN" altLang="en-US" sz="1600" dirty="0" smtClean="0"/>
              <a:t>兴趣组，主要讨论受限节点上的应用层协议。</a:t>
            </a:r>
            <a:endParaRPr lang="zh-CN" altLang="en-US" sz="1600" dirty="0"/>
          </a:p>
        </p:txBody>
      </p:sp>
      <p:sp>
        <p:nvSpPr>
          <p:cNvPr id="9" name="矩形 8"/>
          <p:cNvSpPr/>
          <p:nvPr/>
        </p:nvSpPr>
        <p:spPr>
          <a:xfrm>
            <a:off x="214282" y="1214422"/>
            <a:ext cx="8572560" cy="1815882"/>
          </a:xfrm>
          <a:prstGeom prst="rect">
            <a:avLst/>
          </a:prstGeom>
        </p:spPr>
        <p:txBody>
          <a:bodyPr wrap="square">
            <a:spAutoFit/>
          </a:bodyPr>
          <a:lstStyle/>
          <a:p>
            <a:r>
              <a:rPr lang="en-US" altLang="zh-CN" sz="1600" b="1" dirty="0" smtClean="0"/>
              <a:t>REST</a:t>
            </a:r>
            <a:r>
              <a:rPr lang="zh-CN" altLang="en-US" sz="1600" b="1" dirty="0" smtClean="0"/>
              <a:t>：</a:t>
            </a:r>
            <a:r>
              <a:rPr lang="zh-CN" altLang="en-US" sz="1600" dirty="0" smtClean="0"/>
              <a:t>表述性状态转换架构，是互联网资源访问协议的一般性设计风格。</a:t>
            </a:r>
            <a:r>
              <a:rPr lang="en-US" altLang="zh-CN" sz="1600" dirty="0" smtClean="0"/>
              <a:t>REST</a:t>
            </a:r>
            <a:r>
              <a:rPr lang="zh-CN" altLang="en-US" sz="1600" dirty="0" smtClean="0"/>
              <a:t>提出了一些设计概念和准则：</a:t>
            </a:r>
            <a:r>
              <a:rPr lang="zh-CN" altLang="en-US" sz="1400" dirty="0" smtClean="0"/>
              <a:t>网络上的所有对象都被抽象为资源；每个资源对应一个惟一的资源标识；对资源的各种操作不会改变资源标识；对资源的所有操作是无状态的</a:t>
            </a:r>
            <a:r>
              <a:rPr lang="zh-CN" altLang="en-US" sz="1600" dirty="0" smtClean="0"/>
              <a:t>。</a:t>
            </a:r>
            <a:endParaRPr lang="en-US" altLang="zh-CN" sz="1600" dirty="0" smtClean="0"/>
          </a:p>
          <a:p>
            <a:endParaRPr lang="en-US" altLang="zh-CN" sz="1600" dirty="0" smtClean="0"/>
          </a:p>
          <a:p>
            <a:r>
              <a:rPr lang="en-US" altLang="zh-CN" sz="1600" dirty="0" smtClean="0"/>
              <a:t>HTTP</a:t>
            </a:r>
            <a:r>
              <a:rPr lang="zh-CN" altLang="en-US" sz="1600" dirty="0" smtClean="0"/>
              <a:t>协议就是一个典型的符合</a:t>
            </a:r>
            <a:r>
              <a:rPr lang="en-US" altLang="zh-CN" sz="1600" dirty="0" smtClean="0"/>
              <a:t>REST</a:t>
            </a:r>
            <a:r>
              <a:rPr lang="zh-CN" altLang="en-US" sz="1600" dirty="0" smtClean="0"/>
              <a:t>准则的协议。在资源受限的传感器网络中，</a:t>
            </a:r>
            <a:r>
              <a:rPr lang="en-US" altLang="zh-CN" sz="1600" dirty="0" smtClean="0"/>
              <a:t>HTTP</a:t>
            </a:r>
            <a:r>
              <a:rPr lang="zh-CN" altLang="en-US" sz="1600" dirty="0" smtClean="0"/>
              <a:t>过于复杂，开销过大，无法直接使用。为此，</a:t>
            </a:r>
            <a:r>
              <a:rPr lang="en-US" altLang="zh-CN" sz="1600" dirty="0" err="1" smtClean="0"/>
              <a:t>CoRE</a:t>
            </a:r>
            <a:r>
              <a:rPr lang="zh-CN" altLang="en-US" sz="1600" dirty="0" smtClean="0"/>
              <a:t>工作组制定了</a:t>
            </a:r>
            <a:r>
              <a:rPr lang="en-US" altLang="zh-CN" sz="1600" b="1" dirty="0" err="1" smtClean="0"/>
              <a:t>CoAP</a:t>
            </a:r>
            <a:r>
              <a:rPr lang="zh-CN" altLang="en-US" sz="1600" dirty="0" smtClean="0"/>
              <a:t>协议（</a:t>
            </a:r>
            <a:r>
              <a:rPr lang="en-US" altLang="zh-CN" sz="1600" dirty="0" smtClean="0"/>
              <a:t>Constrained Application Protocol</a:t>
            </a:r>
            <a:r>
              <a:rPr lang="zh-CN" altLang="en-US" sz="1600" dirty="0" smtClean="0"/>
              <a:t>）。</a:t>
            </a:r>
            <a:endParaRPr lang="zh-CN" altLang="en-US" sz="1600" dirty="0"/>
          </a:p>
        </p:txBody>
      </p:sp>
      <p:pic>
        <p:nvPicPr>
          <p:cNvPr id="10" name="图片 9" descr="20130430113500403.png"/>
          <p:cNvPicPr>
            <a:picLocks noChangeAspect="1"/>
          </p:cNvPicPr>
          <p:nvPr/>
        </p:nvPicPr>
        <p:blipFill>
          <a:blip r:embed="rId3" cstate="print"/>
          <a:stretch>
            <a:fillRect/>
          </a:stretch>
        </p:blipFill>
        <p:spPr>
          <a:xfrm>
            <a:off x="142844" y="3194461"/>
            <a:ext cx="4257458" cy="1500198"/>
          </a:xfrm>
          <a:prstGeom prst="rect">
            <a:avLst/>
          </a:prstGeom>
        </p:spPr>
      </p:pic>
      <p:sp>
        <p:nvSpPr>
          <p:cNvPr id="12" name="矩形 11"/>
          <p:cNvSpPr/>
          <p:nvPr/>
        </p:nvSpPr>
        <p:spPr>
          <a:xfrm>
            <a:off x="4251133" y="2924944"/>
            <a:ext cx="4572000" cy="3539430"/>
          </a:xfrm>
          <a:prstGeom prst="rect">
            <a:avLst/>
          </a:prstGeom>
        </p:spPr>
        <p:txBody>
          <a:bodyPr wrap="square">
            <a:spAutoFit/>
          </a:bodyPr>
          <a:lstStyle/>
          <a:p>
            <a:r>
              <a:rPr lang="en-US" altLang="zh-CN" sz="1600" dirty="0" err="1" smtClean="0"/>
              <a:t>CoAP</a:t>
            </a:r>
            <a:r>
              <a:rPr lang="zh-CN" altLang="en-US" sz="1600" dirty="0" smtClean="0"/>
              <a:t>协议采用了</a:t>
            </a:r>
            <a:r>
              <a:rPr lang="zh-CN" altLang="en-US" sz="1600" b="1" dirty="0" smtClean="0"/>
              <a:t>双层结构</a:t>
            </a:r>
            <a:r>
              <a:rPr lang="zh-CN" altLang="en-US" sz="1600" dirty="0" smtClean="0"/>
              <a:t>。</a:t>
            </a:r>
            <a:endParaRPr lang="en-US" altLang="zh-CN" sz="1600" dirty="0" smtClean="0"/>
          </a:p>
          <a:p>
            <a:r>
              <a:rPr lang="zh-CN" altLang="en-US" sz="1600" b="1" dirty="0" smtClean="0"/>
              <a:t>事务层</a:t>
            </a:r>
            <a:r>
              <a:rPr lang="en-US" altLang="zh-CN" sz="1600" dirty="0" smtClean="0"/>
              <a:t>(Transaction layer)</a:t>
            </a:r>
            <a:r>
              <a:rPr lang="zh-CN" altLang="en-US" sz="1600" dirty="0" smtClean="0"/>
              <a:t>处理节点间的信息交换，同时，也提供对多播和拥塞控制的支持。</a:t>
            </a:r>
            <a:endParaRPr lang="en-US" altLang="zh-CN" sz="1600" dirty="0" smtClean="0"/>
          </a:p>
          <a:p>
            <a:r>
              <a:rPr lang="zh-CN" altLang="en-US" sz="1600" b="1" dirty="0" smtClean="0"/>
              <a:t>请求</a:t>
            </a:r>
            <a:r>
              <a:rPr lang="en-US" altLang="zh-CN" sz="1600" b="1" dirty="0" smtClean="0"/>
              <a:t>/</a:t>
            </a:r>
            <a:r>
              <a:rPr lang="zh-CN" altLang="en-US" sz="1600" b="1" dirty="0" smtClean="0"/>
              <a:t>响应层</a:t>
            </a:r>
            <a:r>
              <a:rPr lang="en-US" altLang="zh-CN" sz="1600" dirty="0" smtClean="0"/>
              <a:t>(Request/Response layer)</a:t>
            </a:r>
            <a:r>
              <a:rPr lang="zh-CN" altLang="en-US" sz="1600" dirty="0" smtClean="0"/>
              <a:t>用以传输对资源进行操作的请求和相应信息。</a:t>
            </a:r>
            <a:r>
              <a:rPr lang="en-US" altLang="zh-CN" sz="1600" dirty="0" err="1" smtClean="0"/>
              <a:t>CoAP</a:t>
            </a:r>
            <a:r>
              <a:rPr lang="zh-CN" altLang="en-US" sz="1600" dirty="0" smtClean="0"/>
              <a:t>协议的</a:t>
            </a:r>
            <a:r>
              <a:rPr lang="en-US" altLang="zh-CN" sz="1600" dirty="0" smtClean="0"/>
              <a:t>REST </a:t>
            </a:r>
            <a:r>
              <a:rPr lang="zh-CN" altLang="en-US" sz="1600" dirty="0" smtClean="0"/>
              <a:t>构架基于该层的通信，</a:t>
            </a:r>
            <a:r>
              <a:rPr lang="en-US" altLang="zh-CN" sz="1600" dirty="0" smtClean="0"/>
              <a:t>REST</a:t>
            </a:r>
            <a:r>
              <a:rPr lang="zh-CN" altLang="en-US" sz="1600" dirty="0" smtClean="0"/>
              <a:t>请求附在一个</a:t>
            </a:r>
            <a:r>
              <a:rPr lang="en-US" altLang="zh-CN" sz="1600" dirty="0" smtClean="0"/>
              <a:t>CON </a:t>
            </a:r>
            <a:r>
              <a:rPr lang="zh-CN" altLang="en-US" sz="1600" dirty="0" smtClean="0"/>
              <a:t>或者</a:t>
            </a:r>
            <a:r>
              <a:rPr lang="en-US" altLang="zh-CN" sz="1600" dirty="0" smtClean="0"/>
              <a:t>NON</a:t>
            </a:r>
            <a:r>
              <a:rPr lang="zh-CN" altLang="en-US" sz="1600" dirty="0" smtClean="0"/>
              <a:t>消息上，而</a:t>
            </a:r>
            <a:r>
              <a:rPr lang="en-US" altLang="zh-CN" sz="1600" dirty="0" smtClean="0"/>
              <a:t>REST</a:t>
            </a:r>
            <a:r>
              <a:rPr lang="zh-CN" altLang="en-US" sz="1600" dirty="0" smtClean="0"/>
              <a:t>响应附在匹配的</a:t>
            </a:r>
            <a:r>
              <a:rPr lang="en-US" altLang="zh-CN" sz="1600" dirty="0" smtClean="0"/>
              <a:t>ACK</a:t>
            </a:r>
            <a:r>
              <a:rPr lang="zh-CN" altLang="en-US" sz="1600" dirty="0" smtClean="0"/>
              <a:t>消息上。</a:t>
            </a:r>
            <a:endParaRPr lang="en-US" altLang="zh-CN" sz="1600" dirty="0" smtClean="0"/>
          </a:p>
          <a:p>
            <a:r>
              <a:rPr lang="en-US" altLang="zh-CN" sz="1600" dirty="0" err="1" smtClean="0"/>
              <a:t>CoAP</a:t>
            </a:r>
            <a:r>
              <a:rPr lang="zh-CN" altLang="en-US" sz="1600" dirty="0" smtClean="0"/>
              <a:t>的双层处理方式，使得</a:t>
            </a:r>
            <a:r>
              <a:rPr lang="en-US" altLang="zh-CN" sz="1600" dirty="0" err="1" smtClean="0"/>
              <a:t>CoAP</a:t>
            </a:r>
            <a:r>
              <a:rPr lang="zh-CN" altLang="en-US" sz="1600" dirty="0" smtClean="0"/>
              <a:t>没有采用</a:t>
            </a:r>
            <a:r>
              <a:rPr lang="en-US" altLang="zh-CN" sz="1600" dirty="0" smtClean="0"/>
              <a:t>TCP</a:t>
            </a:r>
            <a:r>
              <a:rPr lang="zh-CN" altLang="en-US" sz="1600" dirty="0" smtClean="0"/>
              <a:t>协议，也可以</a:t>
            </a:r>
            <a:r>
              <a:rPr lang="zh-CN" altLang="en-US" sz="1600" b="1" dirty="0" smtClean="0"/>
              <a:t>提供可靠的传输机制</a:t>
            </a:r>
            <a:r>
              <a:rPr lang="zh-CN" altLang="en-US" sz="1600" dirty="0" smtClean="0"/>
              <a:t>。利用默认的定时器和指数增长的重传间隔时间实现 </a:t>
            </a:r>
            <a:r>
              <a:rPr lang="en-US" altLang="zh-CN" sz="1600" dirty="0" smtClean="0"/>
              <a:t>CON</a:t>
            </a:r>
            <a:r>
              <a:rPr lang="zh-CN" altLang="en-US" sz="1600" dirty="0" smtClean="0"/>
              <a:t>消息的重传，直到接收方发出确认消息。另外，</a:t>
            </a:r>
            <a:r>
              <a:rPr lang="en-US" altLang="zh-CN" sz="1600" dirty="0" err="1" smtClean="0"/>
              <a:t>CoAP</a:t>
            </a:r>
            <a:r>
              <a:rPr lang="zh-CN" altLang="en-US" sz="1600" dirty="0" smtClean="0"/>
              <a:t>的双层处理方式支持</a:t>
            </a:r>
            <a:r>
              <a:rPr lang="zh-CN" altLang="en-US" sz="1600" b="1" dirty="0" smtClean="0"/>
              <a:t>异步通信</a:t>
            </a:r>
            <a:r>
              <a:rPr lang="zh-CN" altLang="en-US" sz="1600" dirty="0" smtClean="0"/>
              <a:t>，这是物联网和</a:t>
            </a:r>
            <a:r>
              <a:rPr lang="en-US" altLang="zh-CN" sz="1600" dirty="0" smtClean="0"/>
              <a:t>M2M</a:t>
            </a:r>
            <a:r>
              <a:rPr lang="zh-CN" altLang="en-US" sz="1600" dirty="0" smtClean="0"/>
              <a:t>应用的关键需求之一。</a:t>
            </a:r>
            <a:endParaRPr lang="zh-CN" altLang="en-US" sz="1600" dirty="0"/>
          </a:p>
        </p:txBody>
      </p:sp>
      <p:sp>
        <p:nvSpPr>
          <p:cNvPr id="13" name="圆角矩形 12"/>
          <p:cNvSpPr/>
          <p:nvPr/>
        </p:nvSpPr>
        <p:spPr>
          <a:xfrm>
            <a:off x="30814" y="4869160"/>
            <a:ext cx="4181146" cy="11521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NO TCP</a:t>
            </a:r>
            <a:r>
              <a:rPr lang="zh-CN" altLang="en-US" dirty="0" smtClean="0"/>
              <a:t>！！！</a:t>
            </a:r>
            <a:endParaRPr lang="en-US" altLang="zh-CN" dirty="0" smtClean="0"/>
          </a:p>
          <a:p>
            <a:r>
              <a:rPr lang="en-US" altLang="zh-CN" dirty="0" smtClean="0"/>
              <a:t>UDP+</a:t>
            </a:r>
            <a:r>
              <a:rPr lang="zh-CN" altLang="en-US" dirty="0" smtClean="0"/>
              <a:t>应用层的重传控制机制：以能量有效的方式实现了一定程度的可靠性！</a:t>
            </a:r>
            <a:endParaRPr lang="zh-CN" altLang="en-US" dirty="0"/>
          </a:p>
        </p:txBody>
      </p:sp>
    </p:spTree>
    <p:extLst>
      <p:ext uri="{BB962C8B-B14F-4D97-AF65-F5344CB8AC3E}">
        <p14:creationId xmlns:p14="http://schemas.microsoft.com/office/powerpoint/2010/main" val="41826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27</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产业联盟在行动！</a:t>
            </a:r>
            <a:endParaRPr lang="zh-CN" altLang="en-US" dirty="0"/>
          </a:p>
        </p:txBody>
      </p:sp>
      <p:sp>
        <p:nvSpPr>
          <p:cNvPr id="7" name="矩形 6"/>
          <p:cNvSpPr/>
          <p:nvPr/>
        </p:nvSpPr>
        <p:spPr>
          <a:xfrm>
            <a:off x="285720" y="2285992"/>
            <a:ext cx="8572560" cy="3293209"/>
          </a:xfrm>
          <a:prstGeom prst="rect">
            <a:avLst/>
          </a:prstGeom>
        </p:spPr>
        <p:txBody>
          <a:bodyPr wrap="square">
            <a:spAutoFit/>
          </a:bodyPr>
          <a:lstStyle/>
          <a:p>
            <a:r>
              <a:rPr lang="en-US" altLang="zh-CN" sz="1600" dirty="0" smtClean="0"/>
              <a:t>IPSO Alliance</a:t>
            </a:r>
            <a:r>
              <a:rPr lang="zh-CN" altLang="en-US" sz="1600" dirty="0" smtClean="0"/>
              <a:t>（</a:t>
            </a:r>
            <a:r>
              <a:rPr lang="en-US" altLang="zh-CN" sz="1600" dirty="0" smtClean="0"/>
              <a:t>IP Smart </a:t>
            </a:r>
            <a:r>
              <a:rPr lang="en-US" altLang="zh-CN" sz="1600" dirty="0" smtClean="0"/>
              <a:t>Object Alliance</a:t>
            </a:r>
            <a:r>
              <a:rPr lang="zh-CN" altLang="en-US" sz="1600" dirty="0" smtClean="0"/>
              <a:t>）即</a:t>
            </a:r>
            <a:r>
              <a:rPr lang="en-US" altLang="zh-CN" sz="1600" b="1" dirty="0" smtClean="0"/>
              <a:t>IP</a:t>
            </a:r>
            <a:r>
              <a:rPr lang="zh-CN" altLang="en-US" sz="1600" b="1" dirty="0" smtClean="0"/>
              <a:t>智能物体产业联盟</a:t>
            </a:r>
            <a:r>
              <a:rPr lang="zh-CN" altLang="en-US" sz="1600" dirty="0" smtClean="0"/>
              <a:t>，是推动</a:t>
            </a:r>
            <a:r>
              <a:rPr lang="en-US" altLang="zh-CN" sz="1600" dirty="0" smtClean="0"/>
              <a:t>IETF</a:t>
            </a:r>
            <a:r>
              <a:rPr lang="zh-CN" altLang="en-US" sz="1600" dirty="0" smtClean="0"/>
              <a:t>所制订的轻量级</a:t>
            </a:r>
            <a:r>
              <a:rPr lang="en-US" altLang="zh-CN" sz="1600" dirty="0" smtClean="0"/>
              <a:t>IPv6</a:t>
            </a:r>
            <a:r>
              <a:rPr lang="zh-CN" altLang="en-US" sz="1600" dirty="0" smtClean="0"/>
              <a:t>协议相关应用的产业联盟。</a:t>
            </a:r>
            <a:r>
              <a:rPr lang="en-US" altLang="zh-CN" sz="1600" dirty="0" smtClean="0"/>
              <a:t>IPSO</a:t>
            </a:r>
            <a:r>
              <a:rPr lang="zh-CN" altLang="en-US" sz="1600" dirty="0" smtClean="0"/>
              <a:t>成立于</a:t>
            </a:r>
            <a:r>
              <a:rPr lang="en-US" altLang="zh-CN" sz="1600" dirty="0" smtClean="0"/>
              <a:t>2008</a:t>
            </a:r>
            <a:r>
              <a:rPr lang="zh-CN" altLang="en-US" sz="1600" dirty="0" smtClean="0"/>
              <a:t>年</a:t>
            </a:r>
            <a:r>
              <a:rPr lang="en-US" altLang="zh-CN" sz="1600" dirty="0" smtClean="0"/>
              <a:t>9</a:t>
            </a:r>
            <a:r>
              <a:rPr lang="zh-CN" altLang="en-US" sz="1600" dirty="0" smtClean="0"/>
              <a:t>月，其发起组织包括</a:t>
            </a:r>
            <a:r>
              <a:rPr lang="en-US" altLang="zh-CN" sz="1600" dirty="0" smtClean="0"/>
              <a:t>CISCO</a:t>
            </a:r>
            <a:r>
              <a:rPr lang="zh-CN" altLang="en-US" sz="1600" dirty="0" smtClean="0"/>
              <a:t>，</a:t>
            </a:r>
            <a:r>
              <a:rPr lang="en-US" altLang="zh-CN" sz="1600" dirty="0" smtClean="0"/>
              <a:t>Ericsson</a:t>
            </a:r>
            <a:r>
              <a:rPr lang="zh-CN" altLang="en-US" sz="1600" dirty="0" smtClean="0"/>
              <a:t>，</a:t>
            </a:r>
            <a:r>
              <a:rPr lang="en-US" altLang="zh-CN" sz="1600" dirty="0" smtClean="0"/>
              <a:t>SUN</a:t>
            </a:r>
            <a:r>
              <a:rPr lang="zh-CN" altLang="en-US" sz="1600" dirty="0" smtClean="0"/>
              <a:t>等电信和互联网厂商，也包括一些传统的传感器网络的芯片和器件厂商，如</a:t>
            </a:r>
            <a:r>
              <a:rPr lang="en-US" altLang="zh-CN" sz="1600" dirty="0" smtClean="0"/>
              <a:t>Atmel</a:t>
            </a:r>
            <a:r>
              <a:rPr lang="zh-CN" altLang="en-US" sz="1600" dirty="0" smtClean="0"/>
              <a:t>，</a:t>
            </a:r>
            <a:r>
              <a:rPr lang="en-US" altLang="zh-CN" sz="1600" dirty="0" err="1" smtClean="0"/>
              <a:t>Freescale</a:t>
            </a:r>
            <a:r>
              <a:rPr lang="zh-CN" altLang="en-US" sz="1600" dirty="0" smtClean="0"/>
              <a:t>，</a:t>
            </a:r>
            <a:r>
              <a:rPr lang="en-US" altLang="zh-CN" sz="1600" dirty="0" smtClean="0"/>
              <a:t>Arch Rock</a:t>
            </a:r>
            <a:r>
              <a:rPr lang="zh-CN" altLang="en-US" sz="1600" dirty="0" smtClean="0"/>
              <a:t>，</a:t>
            </a:r>
            <a:r>
              <a:rPr lang="en-US" altLang="zh-CN" sz="1600" dirty="0" err="1" smtClean="0"/>
              <a:t>Sensinode</a:t>
            </a:r>
            <a:r>
              <a:rPr lang="zh-CN" altLang="en-US" sz="1600" dirty="0" smtClean="0"/>
              <a:t>等。</a:t>
            </a:r>
            <a:endParaRPr lang="en-US" altLang="zh-CN" sz="1600" dirty="0" smtClean="0"/>
          </a:p>
          <a:p>
            <a:endParaRPr lang="zh-CN" altLang="en-US" sz="1600" dirty="0" smtClean="0"/>
          </a:p>
          <a:p>
            <a:r>
              <a:rPr lang="en-US" altLang="zh-CN" sz="1600" dirty="0" smtClean="0"/>
              <a:t>IPSO</a:t>
            </a:r>
            <a:r>
              <a:rPr lang="zh-CN" altLang="en-US" sz="1600" dirty="0" smtClean="0"/>
              <a:t>联盟的主要目的是推动智能</a:t>
            </a:r>
            <a:r>
              <a:rPr lang="en-US" altLang="zh-CN" sz="1600" dirty="0" smtClean="0"/>
              <a:t>IP</a:t>
            </a:r>
            <a:r>
              <a:rPr lang="zh-CN" altLang="en-US" sz="1600" dirty="0" smtClean="0"/>
              <a:t>解决方案的产业实施，实现智能</a:t>
            </a:r>
            <a:r>
              <a:rPr lang="en-US" altLang="zh-CN" sz="1600" dirty="0" smtClean="0"/>
              <a:t>IP</a:t>
            </a:r>
            <a:r>
              <a:rPr lang="zh-CN" altLang="en-US" sz="1600" dirty="0" smtClean="0"/>
              <a:t>解决方案的技术优势。</a:t>
            </a:r>
            <a:r>
              <a:rPr lang="en-US" altLang="zh-CN" sz="1600" dirty="0" smtClean="0"/>
              <a:t>IPSO</a:t>
            </a:r>
            <a:r>
              <a:rPr lang="zh-CN" altLang="en-US" sz="1600" dirty="0" smtClean="0"/>
              <a:t>分析了传感器网络系统和控制系统中现有方案的问题，特别是这些方案长远来看在大规模系统中难以互通的问题，指出</a:t>
            </a:r>
            <a:r>
              <a:rPr lang="en-US" altLang="zh-CN" sz="1600" dirty="0" smtClean="0"/>
              <a:t>IP</a:t>
            </a:r>
            <a:r>
              <a:rPr lang="zh-CN" altLang="en-US" sz="1600" dirty="0" smtClean="0"/>
              <a:t>技术作为一种成熟和高度互通的方案，是市场和技术的最优选择。</a:t>
            </a:r>
            <a:endParaRPr lang="en-US" altLang="zh-CN" sz="1600" dirty="0" smtClean="0"/>
          </a:p>
          <a:p>
            <a:endParaRPr lang="en-US" altLang="zh-CN" sz="1600" dirty="0" smtClean="0"/>
          </a:p>
          <a:p>
            <a:r>
              <a:rPr lang="en-US" altLang="zh-CN" sz="1600" dirty="0" smtClean="0"/>
              <a:t>IPSO</a:t>
            </a:r>
            <a:r>
              <a:rPr lang="zh-CN" altLang="en-US" sz="1600" dirty="0" smtClean="0"/>
              <a:t>目前的工作包括</a:t>
            </a:r>
            <a:r>
              <a:rPr lang="zh-CN" altLang="en-US" sz="1600" dirty="0" smtClean="0"/>
              <a:t>：引起</a:t>
            </a:r>
            <a:r>
              <a:rPr lang="zh-CN" altLang="en-US" sz="1600" dirty="0" smtClean="0"/>
              <a:t>产业界对</a:t>
            </a:r>
            <a:r>
              <a:rPr lang="en-US" altLang="zh-CN" sz="1600" dirty="0" smtClean="0"/>
              <a:t>IP</a:t>
            </a:r>
            <a:r>
              <a:rPr lang="zh-CN" altLang="en-US" sz="1600" dirty="0" smtClean="0"/>
              <a:t>智能物体解决方案的</a:t>
            </a:r>
            <a:r>
              <a:rPr lang="zh-CN" altLang="en-US" sz="1600" dirty="0" smtClean="0"/>
              <a:t>重视；</a:t>
            </a:r>
            <a:r>
              <a:rPr lang="zh-CN" altLang="en-US" sz="1600" dirty="0" smtClean="0"/>
              <a:t>产出一系列帮助厂商开发的指导性研究报告、白皮书和应用场景；从市场层面辅助</a:t>
            </a:r>
            <a:r>
              <a:rPr lang="en-US" altLang="zh-CN" sz="1600" dirty="0" smtClean="0"/>
              <a:t>IETF</a:t>
            </a:r>
            <a:r>
              <a:rPr lang="zh-CN" altLang="en-US" sz="1600" dirty="0" smtClean="0"/>
              <a:t>组织的工作</a:t>
            </a:r>
            <a:r>
              <a:rPr lang="zh-CN" altLang="en-US" sz="1600" dirty="0" smtClean="0"/>
              <a:t>；联合全世界</a:t>
            </a:r>
            <a:r>
              <a:rPr lang="zh-CN" altLang="en-US" sz="1600" dirty="0" smtClean="0"/>
              <a:t>支持</a:t>
            </a:r>
            <a:r>
              <a:rPr lang="en-US" altLang="zh-CN" sz="1600" dirty="0" smtClean="0"/>
              <a:t>IP</a:t>
            </a:r>
            <a:r>
              <a:rPr lang="zh-CN" altLang="en-US" sz="1600" dirty="0" smtClean="0"/>
              <a:t>智能感知和控制系统的公司；协调和组织市场推动工作；组织互通性测试。</a:t>
            </a:r>
            <a:endParaRPr lang="zh-CN" altLang="en-US" sz="1600" dirty="0"/>
          </a:p>
        </p:txBody>
      </p:sp>
      <p:pic>
        <p:nvPicPr>
          <p:cNvPr id="9" name="图片 8" descr="medical.jpg"/>
          <p:cNvPicPr>
            <a:picLocks noChangeAspect="1"/>
          </p:cNvPicPr>
          <p:nvPr/>
        </p:nvPicPr>
        <p:blipFill>
          <a:blip r:embed="rId3" cstate="print"/>
          <a:stretch>
            <a:fillRect/>
          </a:stretch>
        </p:blipFill>
        <p:spPr>
          <a:xfrm>
            <a:off x="0" y="571480"/>
            <a:ext cx="9144000" cy="1585337"/>
          </a:xfrm>
          <a:prstGeom prst="rect">
            <a:avLst/>
          </a:prstGeom>
        </p:spPr>
      </p:pic>
      <p:sp>
        <p:nvSpPr>
          <p:cNvPr id="10" name="圆角矩形 9"/>
          <p:cNvSpPr/>
          <p:nvPr/>
        </p:nvSpPr>
        <p:spPr>
          <a:xfrm>
            <a:off x="2285984" y="5715016"/>
            <a:ext cx="4181146" cy="46285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IPSO</a:t>
            </a:r>
            <a:r>
              <a:rPr lang="zh-CN" altLang="en-US" dirty="0" smtClean="0"/>
              <a:t>是</a:t>
            </a:r>
            <a:r>
              <a:rPr lang="en-US" altLang="zh-CN" dirty="0" smtClean="0"/>
              <a:t>IETF</a:t>
            </a:r>
            <a:r>
              <a:rPr lang="zh-CN" altLang="en-US" dirty="0" smtClean="0"/>
              <a:t>物联网技术的主要推动者</a:t>
            </a:r>
            <a:endParaRPr lang="zh-CN" altLang="en-US" dirty="0"/>
          </a:p>
        </p:txBody>
      </p:sp>
    </p:spTree>
    <p:extLst>
      <p:ext uri="{BB962C8B-B14F-4D97-AF65-F5344CB8AC3E}">
        <p14:creationId xmlns:p14="http://schemas.microsoft.com/office/powerpoint/2010/main" val="41826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28</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en-US" altLang="zh-CN" dirty="0" smtClean="0"/>
              <a:t>IPSO</a:t>
            </a:r>
            <a:r>
              <a:rPr lang="zh-CN" altLang="en-US" dirty="0" smtClean="0"/>
              <a:t>成员</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4763" y="0"/>
            <a:ext cx="9134475" cy="6800850"/>
          </a:xfrm>
          <a:prstGeom prst="rect">
            <a:avLst/>
          </a:prstGeom>
          <a:noFill/>
          <a:ln w="9525">
            <a:noFill/>
            <a:miter lim="800000"/>
            <a:headEnd/>
            <a:tailEnd/>
          </a:ln>
          <a:effectLst/>
        </p:spPr>
      </p:pic>
    </p:spTree>
    <p:extLst>
      <p:ext uri="{BB962C8B-B14F-4D97-AF65-F5344CB8AC3E}">
        <p14:creationId xmlns:p14="http://schemas.microsoft.com/office/powerpoint/2010/main" val="41826929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29</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a:xfrm>
            <a:off x="642910" y="0"/>
            <a:ext cx="8229600" cy="562074"/>
          </a:xfrm>
        </p:spPr>
        <p:txBody>
          <a:bodyPr/>
          <a:lstStyle/>
          <a:p>
            <a:r>
              <a:rPr lang="en-US" altLang="zh-CN" dirty="0" smtClean="0"/>
              <a:t>IPSO</a:t>
            </a:r>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0" y="428604"/>
            <a:ext cx="8886825" cy="3886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a:stretch>
            <a:fillRect/>
          </a:stretch>
        </p:blipFill>
        <p:spPr bwMode="auto">
          <a:xfrm>
            <a:off x="428596" y="4365104"/>
            <a:ext cx="4574358" cy="495418"/>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cstate="print"/>
          <a:srcRect/>
          <a:stretch>
            <a:fillRect/>
          </a:stretch>
        </p:blipFill>
        <p:spPr bwMode="auto">
          <a:xfrm>
            <a:off x="428596" y="5013176"/>
            <a:ext cx="2609852" cy="470629"/>
          </a:xfrm>
          <a:prstGeom prst="rect">
            <a:avLst/>
          </a:prstGeom>
          <a:noFill/>
          <a:ln w="9525">
            <a:noFill/>
            <a:miter lim="800000"/>
            <a:headEnd/>
            <a:tailEnd/>
          </a:ln>
          <a:effectLst/>
        </p:spPr>
      </p:pic>
      <p:pic>
        <p:nvPicPr>
          <p:cNvPr id="2053" name="Picture 5"/>
          <p:cNvPicPr>
            <a:picLocks noChangeAspect="1" noChangeArrowheads="1"/>
          </p:cNvPicPr>
          <p:nvPr/>
        </p:nvPicPr>
        <p:blipFill>
          <a:blip r:embed="rId6" cstate="print"/>
          <a:srcRect/>
          <a:stretch>
            <a:fillRect/>
          </a:stretch>
        </p:blipFill>
        <p:spPr bwMode="auto">
          <a:xfrm>
            <a:off x="428596" y="5661248"/>
            <a:ext cx="4233867" cy="207763"/>
          </a:xfrm>
          <a:prstGeom prst="rect">
            <a:avLst/>
          </a:prstGeom>
          <a:noFill/>
          <a:ln w="9525">
            <a:noFill/>
            <a:miter lim="800000"/>
            <a:headEnd/>
            <a:tailEnd/>
          </a:ln>
          <a:effectLst/>
        </p:spPr>
      </p:pic>
      <p:pic>
        <p:nvPicPr>
          <p:cNvPr id="2054" name="Picture 6"/>
          <p:cNvPicPr>
            <a:picLocks noChangeAspect="1" noChangeArrowheads="1"/>
          </p:cNvPicPr>
          <p:nvPr/>
        </p:nvPicPr>
        <p:blipFill>
          <a:blip r:embed="rId7" cstate="print"/>
          <a:srcRect/>
          <a:stretch>
            <a:fillRect/>
          </a:stretch>
        </p:blipFill>
        <p:spPr bwMode="auto">
          <a:xfrm>
            <a:off x="428596" y="6076109"/>
            <a:ext cx="3286148" cy="208123"/>
          </a:xfrm>
          <a:prstGeom prst="rect">
            <a:avLst/>
          </a:prstGeom>
          <a:noFill/>
          <a:ln w="9525">
            <a:noFill/>
            <a:miter lim="800000"/>
            <a:headEnd/>
            <a:tailEnd/>
          </a:ln>
          <a:effectLst/>
        </p:spPr>
      </p:pic>
      <p:pic>
        <p:nvPicPr>
          <p:cNvPr id="2055" name="Picture 7"/>
          <p:cNvPicPr>
            <a:picLocks noChangeAspect="1" noChangeArrowheads="1"/>
          </p:cNvPicPr>
          <p:nvPr/>
        </p:nvPicPr>
        <p:blipFill>
          <a:blip r:embed="rId8" cstate="print"/>
          <a:srcRect/>
          <a:stretch>
            <a:fillRect/>
          </a:stretch>
        </p:blipFill>
        <p:spPr bwMode="auto">
          <a:xfrm>
            <a:off x="4643438" y="4857760"/>
            <a:ext cx="3952875" cy="600075"/>
          </a:xfrm>
          <a:prstGeom prst="rect">
            <a:avLst/>
          </a:prstGeom>
          <a:noFill/>
          <a:ln w="9525">
            <a:noFill/>
            <a:miter lim="800000"/>
            <a:headEnd/>
            <a:tailEnd/>
          </a:ln>
          <a:effectLst/>
        </p:spPr>
      </p:pic>
    </p:spTree>
    <p:extLst>
      <p:ext uri="{BB962C8B-B14F-4D97-AF65-F5344CB8AC3E}">
        <p14:creationId xmlns:p14="http://schemas.microsoft.com/office/powerpoint/2010/main" val="41826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3</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t>物</a:t>
            </a:r>
            <a:r>
              <a:rPr lang="zh-CN" altLang="en-US" dirty="0" smtClean="0"/>
              <a:t>联网垂直视图</a:t>
            </a:r>
            <a:endParaRPr lang="zh-CN" altLang="en-US" dirty="0"/>
          </a:p>
        </p:txBody>
      </p:sp>
      <p:sp>
        <p:nvSpPr>
          <p:cNvPr id="4" name="椭圆 3"/>
          <p:cNvSpPr/>
          <p:nvPr/>
        </p:nvSpPr>
        <p:spPr>
          <a:xfrm>
            <a:off x="2554215" y="4229344"/>
            <a:ext cx="4248472"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网络基础设施：各种嵌入式的机器、装置、工具、传感器等</a:t>
            </a:r>
            <a:endParaRPr lang="zh-CN" altLang="en-US" dirty="0"/>
          </a:p>
        </p:txBody>
      </p:sp>
      <p:sp>
        <p:nvSpPr>
          <p:cNvPr id="9" name="椭圆 8"/>
          <p:cNvSpPr/>
          <p:nvPr/>
        </p:nvSpPr>
        <p:spPr>
          <a:xfrm>
            <a:off x="2554215" y="980728"/>
            <a:ext cx="4248472"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a:t>
            </a:r>
            <a:r>
              <a:rPr lang="zh-CN" altLang="en-US" dirty="0" smtClean="0"/>
              <a:t>应用程序：各种进行数据处理、查询、计算、融合、挖掘等操作的应用程序</a:t>
            </a:r>
            <a:endParaRPr lang="zh-CN" altLang="en-US" dirty="0"/>
          </a:p>
        </p:txBody>
      </p:sp>
      <p:sp>
        <p:nvSpPr>
          <p:cNvPr id="7" name="矩形 6"/>
          <p:cNvSpPr/>
          <p:nvPr/>
        </p:nvSpPr>
        <p:spPr>
          <a:xfrm>
            <a:off x="3957980" y="2204864"/>
            <a:ext cx="1440941"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smtClean="0"/>
              <a:t> ？</a:t>
            </a:r>
            <a:endParaRPr lang="zh-CN" altLang="en-US" sz="9600" dirty="0"/>
          </a:p>
        </p:txBody>
      </p:sp>
      <p:cxnSp>
        <p:nvCxnSpPr>
          <p:cNvPr id="12" name="直接箭头连接符 11"/>
          <p:cNvCxnSpPr/>
          <p:nvPr/>
        </p:nvCxnSpPr>
        <p:spPr>
          <a:xfrm flipH="1">
            <a:off x="4283968" y="1916832"/>
            <a:ext cx="72008" cy="23125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932040" y="1916832"/>
            <a:ext cx="0" cy="23125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483768" y="5589240"/>
            <a:ext cx="4554961" cy="43204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问题：我们需要什么样的通信网络协议栈？</a:t>
            </a:r>
            <a:endParaRPr lang="zh-CN" altLang="en-US" dirty="0">
              <a:solidFill>
                <a:schemeClr val="bg1"/>
              </a:solidFill>
            </a:endParaRPr>
          </a:p>
        </p:txBody>
      </p:sp>
      <p:cxnSp>
        <p:nvCxnSpPr>
          <p:cNvPr id="5" name="直接连接符 4"/>
          <p:cNvCxnSpPr/>
          <p:nvPr/>
        </p:nvCxnSpPr>
        <p:spPr>
          <a:xfrm>
            <a:off x="574015" y="4005064"/>
            <a:ext cx="81744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11560" y="2060848"/>
            <a:ext cx="820735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11560" y="4477145"/>
            <a:ext cx="1673856" cy="369332"/>
          </a:xfrm>
          <a:prstGeom prst="rect">
            <a:avLst/>
          </a:prstGeom>
          <a:noFill/>
        </p:spPr>
        <p:txBody>
          <a:bodyPr wrap="none" rtlCol="0">
            <a:spAutoFit/>
          </a:bodyPr>
          <a:lstStyle/>
          <a:p>
            <a:r>
              <a:rPr lang="zh-CN" altLang="en-US" dirty="0" smtClean="0"/>
              <a:t>传感</a:t>
            </a:r>
            <a:r>
              <a:rPr lang="en-US" altLang="zh-CN" dirty="0" smtClean="0"/>
              <a:t>/</a:t>
            </a:r>
            <a:r>
              <a:rPr lang="zh-CN" altLang="en-US" dirty="0" smtClean="0"/>
              <a:t>执行平面</a:t>
            </a:r>
            <a:endParaRPr lang="zh-CN" altLang="en-US" dirty="0"/>
          </a:p>
        </p:txBody>
      </p:sp>
      <p:sp>
        <p:nvSpPr>
          <p:cNvPr id="20" name="TextBox 19"/>
          <p:cNvSpPr txBox="1"/>
          <p:nvPr/>
        </p:nvSpPr>
        <p:spPr>
          <a:xfrm>
            <a:off x="574015" y="1264114"/>
            <a:ext cx="1107996" cy="369332"/>
          </a:xfrm>
          <a:prstGeom prst="rect">
            <a:avLst/>
          </a:prstGeom>
          <a:noFill/>
        </p:spPr>
        <p:txBody>
          <a:bodyPr wrap="none" rtlCol="0">
            <a:spAutoFit/>
          </a:bodyPr>
          <a:lstStyle/>
          <a:p>
            <a:r>
              <a:rPr lang="zh-CN" altLang="en-US" dirty="0" smtClean="0"/>
              <a:t>应用平面</a:t>
            </a:r>
            <a:endParaRPr lang="zh-CN" altLang="en-US" dirty="0"/>
          </a:p>
        </p:txBody>
      </p:sp>
      <p:sp>
        <p:nvSpPr>
          <p:cNvPr id="22" name="TextBox 21"/>
          <p:cNvSpPr txBox="1"/>
          <p:nvPr/>
        </p:nvSpPr>
        <p:spPr>
          <a:xfrm>
            <a:off x="574015" y="2848290"/>
            <a:ext cx="1107996" cy="369332"/>
          </a:xfrm>
          <a:prstGeom prst="rect">
            <a:avLst/>
          </a:prstGeom>
          <a:noFill/>
        </p:spPr>
        <p:txBody>
          <a:bodyPr wrap="none" rtlCol="0">
            <a:spAutoFit/>
          </a:bodyPr>
          <a:lstStyle/>
          <a:p>
            <a:r>
              <a:rPr lang="zh-CN" altLang="en-US" dirty="0" smtClean="0"/>
              <a:t>传输平面</a:t>
            </a:r>
            <a:endParaRPr lang="zh-CN" altLang="en-US" dirty="0"/>
          </a:p>
        </p:txBody>
      </p:sp>
    </p:spTree>
    <p:extLst>
      <p:ext uri="{BB962C8B-B14F-4D97-AF65-F5344CB8AC3E}">
        <p14:creationId xmlns:p14="http://schemas.microsoft.com/office/powerpoint/2010/main" val="268497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7" grpId="0" animBg="1"/>
      <p:bldP spid="16" grpId="0" animBg="1"/>
      <p:bldP spid="19" grpId="0"/>
      <p:bldP spid="20"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30</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en-US" altLang="zh-CN" dirty="0" smtClean="0"/>
              <a:t>IPSO</a:t>
            </a:r>
            <a:r>
              <a:rPr lang="zh-CN" altLang="en-US" dirty="0" smtClean="0"/>
              <a:t>已发布的白皮书</a:t>
            </a:r>
            <a:endParaRPr lang="zh-CN" altLang="en-US" dirty="0"/>
          </a:p>
        </p:txBody>
      </p:sp>
      <p:sp>
        <p:nvSpPr>
          <p:cNvPr id="7" name="矩形 6"/>
          <p:cNvSpPr/>
          <p:nvPr/>
        </p:nvSpPr>
        <p:spPr>
          <a:xfrm>
            <a:off x="642910" y="836712"/>
            <a:ext cx="7500990" cy="1754326"/>
          </a:xfrm>
          <a:prstGeom prst="rect">
            <a:avLst/>
          </a:prstGeom>
        </p:spPr>
        <p:txBody>
          <a:bodyPr wrap="square">
            <a:spAutoFit/>
          </a:bodyPr>
          <a:lstStyle/>
          <a:p>
            <a:r>
              <a:rPr lang="zh-CN" altLang="en-US" dirty="0" smtClean="0"/>
              <a:t>（</a:t>
            </a:r>
            <a:r>
              <a:rPr lang="en-US" altLang="zh-CN" dirty="0" smtClean="0"/>
              <a:t>1</a:t>
            </a:r>
            <a:r>
              <a:rPr lang="zh-CN" altLang="en-US" dirty="0" smtClean="0"/>
              <a:t>）</a:t>
            </a:r>
            <a:r>
              <a:rPr lang="en-US" altLang="zh-CN" dirty="0" smtClean="0"/>
              <a:t>IP</a:t>
            </a:r>
            <a:r>
              <a:rPr lang="zh-CN" altLang="en-US" dirty="0" smtClean="0"/>
              <a:t>协议带来的优势。</a:t>
            </a:r>
            <a:br>
              <a:rPr lang="zh-CN" altLang="en-US" dirty="0" smtClean="0"/>
            </a:br>
            <a:r>
              <a:rPr lang="zh-CN" altLang="en-US" dirty="0" smtClean="0"/>
              <a:t>（</a:t>
            </a:r>
            <a:r>
              <a:rPr lang="en-US" altLang="zh-CN" dirty="0" smtClean="0"/>
              <a:t>2</a:t>
            </a:r>
            <a:r>
              <a:rPr lang="zh-CN" altLang="en-US" dirty="0" smtClean="0"/>
              <a:t>）智能物体的轻量级</a:t>
            </a:r>
            <a:r>
              <a:rPr lang="en-US" altLang="zh-CN" dirty="0" smtClean="0"/>
              <a:t>IPv6</a:t>
            </a:r>
            <a:r>
              <a:rPr lang="zh-CN" altLang="en-US" dirty="0" smtClean="0"/>
              <a:t>协议栈：来自</a:t>
            </a:r>
            <a:r>
              <a:rPr lang="en-US" altLang="zh-CN" dirty="0" smtClean="0"/>
              <a:t>3</a:t>
            </a:r>
            <a:r>
              <a:rPr lang="zh-CN" altLang="en-US" dirty="0" smtClean="0"/>
              <a:t>个独立互通实现的经验。</a:t>
            </a:r>
            <a:br>
              <a:rPr lang="zh-CN" altLang="en-US" dirty="0" smtClean="0"/>
            </a:br>
            <a:r>
              <a:rPr lang="zh-CN" altLang="en-US" dirty="0" smtClean="0"/>
              <a:t>（</a:t>
            </a:r>
            <a:r>
              <a:rPr lang="en-US" altLang="zh-CN" dirty="0" smtClean="0"/>
              <a:t>3</a:t>
            </a:r>
            <a:r>
              <a:rPr lang="zh-CN" altLang="en-US" dirty="0" smtClean="0"/>
              <a:t>）</a:t>
            </a:r>
            <a:r>
              <a:rPr lang="en-US" altLang="zh-CN" dirty="0" smtClean="0"/>
              <a:t>6LowPan</a:t>
            </a:r>
            <a:r>
              <a:rPr lang="zh-CN" altLang="en-US" dirty="0" smtClean="0"/>
              <a:t>介绍。</a:t>
            </a:r>
            <a:br>
              <a:rPr lang="zh-CN" altLang="en-US" dirty="0" smtClean="0"/>
            </a:br>
            <a:r>
              <a:rPr lang="zh-CN" altLang="en-US" dirty="0" smtClean="0"/>
              <a:t>（</a:t>
            </a:r>
            <a:r>
              <a:rPr lang="en-US" altLang="zh-CN" dirty="0" smtClean="0"/>
              <a:t>4</a:t>
            </a:r>
            <a:r>
              <a:rPr lang="zh-CN" altLang="en-US" dirty="0" smtClean="0"/>
              <a:t>）</a:t>
            </a:r>
            <a:r>
              <a:rPr lang="en-US" altLang="zh-CN" dirty="0" smtClean="0"/>
              <a:t>6LowPan</a:t>
            </a:r>
            <a:r>
              <a:rPr lang="zh-CN" altLang="en-US" dirty="0" smtClean="0"/>
              <a:t>邻居发现协议概览。</a:t>
            </a:r>
            <a:br>
              <a:rPr lang="zh-CN" altLang="en-US" dirty="0" smtClean="0"/>
            </a:br>
            <a:r>
              <a:rPr lang="zh-CN" altLang="en-US" dirty="0" smtClean="0"/>
              <a:t>（</a:t>
            </a:r>
            <a:r>
              <a:rPr lang="en-US" altLang="zh-CN" dirty="0" smtClean="0"/>
              <a:t>5</a:t>
            </a:r>
            <a:r>
              <a:rPr lang="zh-CN" altLang="en-US" dirty="0" smtClean="0"/>
              <a:t>）智能物体的网络安全。</a:t>
            </a:r>
            <a:endParaRPr lang="en-US" altLang="zh-CN" dirty="0" smtClean="0"/>
          </a:p>
          <a:p>
            <a:r>
              <a:rPr lang="zh-CN" altLang="en-US" dirty="0" smtClean="0"/>
              <a:t>   。。。。。。</a:t>
            </a:r>
            <a:endParaRPr lang="zh-CN" altLang="en-US" dirty="0"/>
          </a:p>
        </p:txBody>
      </p:sp>
      <p:pic>
        <p:nvPicPr>
          <p:cNvPr id="9" name="Picture 2"/>
          <p:cNvPicPr>
            <a:picLocks noChangeAspect="1" noChangeArrowheads="1"/>
          </p:cNvPicPr>
          <p:nvPr/>
        </p:nvPicPr>
        <p:blipFill>
          <a:blip r:embed="rId3" cstate="print"/>
          <a:srcRect/>
          <a:stretch>
            <a:fillRect/>
          </a:stretch>
        </p:blipFill>
        <p:spPr bwMode="auto">
          <a:xfrm>
            <a:off x="899592" y="2564904"/>
            <a:ext cx="7524750" cy="3429000"/>
          </a:xfrm>
          <a:prstGeom prst="rect">
            <a:avLst/>
          </a:prstGeom>
          <a:noFill/>
          <a:ln w="9525">
            <a:noFill/>
            <a:miter lim="800000"/>
            <a:headEnd/>
            <a:tailEnd/>
          </a:ln>
          <a:effectLst/>
        </p:spPr>
      </p:pic>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31</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normAutofit/>
          </a:bodyPr>
          <a:lstStyle/>
          <a:p>
            <a:r>
              <a:rPr lang="zh-CN" altLang="en-US" dirty="0" smtClean="0"/>
              <a:t>产业联盟在行动 之</a:t>
            </a:r>
            <a:r>
              <a:rPr lang="en-US" altLang="zh-CN" dirty="0" smtClean="0"/>
              <a:t> </a:t>
            </a:r>
            <a:r>
              <a:rPr lang="en-US" altLang="zh-CN" dirty="0" err="1" smtClean="0"/>
              <a:t>Zigbee</a:t>
            </a:r>
            <a:r>
              <a:rPr lang="en-US" dirty="0" smtClean="0"/>
              <a:t> Alliance</a:t>
            </a:r>
            <a:endParaRPr lang="zh-CN" altLang="en-US" dirty="0"/>
          </a:p>
        </p:txBody>
      </p:sp>
      <p:pic>
        <p:nvPicPr>
          <p:cNvPr id="7" name="图片 6" descr="ZigBeeSmartCity.jpg"/>
          <p:cNvPicPr>
            <a:picLocks noChangeAspect="1"/>
          </p:cNvPicPr>
          <p:nvPr/>
        </p:nvPicPr>
        <p:blipFill>
          <a:blip r:embed="rId3" cstate="print"/>
          <a:stretch>
            <a:fillRect/>
          </a:stretch>
        </p:blipFill>
        <p:spPr>
          <a:xfrm>
            <a:off x="285720" y="571480"/>
            <a:ext cx="4415593" cy="5715040"/>
          </a:xfrm>
          <a:prstGeom prst="rect">
            <a:avLst/>
          </a:prstGeom>
        </p:spPr>
      </p:pic>
      <p:sp>
        <p:nvSpPr>
          <p:cNvPr id="9" name="矩形 8"/>
          <p:cNvSpPr/>
          <p:nvPr/>
        </p:nvSpPr>
        <p:spPr>
          <a:xfrm>
            <a:off x="4786282" y="571480"/>
            <a:ext cx="4357718" cy="1169551"/>
          </a:xfrm>
          <a:prstGeom prst="rect">
            <a:avLst/>
          </a:prstGeom>
        </p:spPr>
        <p:txBody>
          <a:bodyPr wrap="square">
            <a:spAutoFit/>
          </a:bodyPr>
          <a:lstStyle/>
          <a:p>
            <a:r>
              <a:rPr lang="en-US" altLang="zh-CN" sz="1400" dirty="0" err="1" smtClean="0"/>
              <a:t>Zigbee</a:t>
            </a:r>
            <a:r>
              <a:rPr lang="zh-CN" altLang="en-US" sz="1400" dirty="0" smtClean="0"/>
              <a:t>是</a:t>
            </a:r>
            <a:r>
              <a:rPr lang="en-US" altLang="zh-CN" sz="1400" dirty="0" smtClean="0"/>
              <a:t>IEEE</a:t>
            </a:r>
            <a:r>
              <a:rPr lang="zh-CN" altLang="en-US" sz="1400" dirty="0" smtClean="0"/>
              <a:t> </a:t>
            </a:r>
            <a:r>
              <a:rPr lang="en-US" altLang="zh-CN" sz="1400" dirty="0" smtClean="0"/>
              <a:t>802.15.4</a:t>
            </a:r>
            <a:r>
              <a:rPr lang="zh-CN" altLang="en-US" sz="1400" dirty="0" smtClean="0"/>
              <a:t>组织对应的产业联盟。</a:t>
            </a:r>
            <a:r>
              <a:rPr lang="en-US" altLang="zh-CN" sz="1400" dirty="0" err="1" smtClean="0"/>
              <a:t>Zigbee</a:t>
            </a:r>
            <a:r>
              <a:rPr lang="zh-CN" altLang="en-US" sz="1400" dirty="0" smtClean="0"/>
              <a:t>制订了短距离无线通信标准的网络层和应用层，针对不同的应用制订了相应的应用规范。</a:t>
            </a:r>
            <a:r>
              <a:rPr lang="en-US" altLang="zh-CN" sz="1400" dirty="0" err="1" smtClean="0"/>
              <a:t>Zigbee</a:t>
            </a:r>
            <a:r>
              <a:rPr lang="zh-CN" altLang="en-US" sz="1400" dirty="0" smtClean="0"/>
              <a:t>对应的物理层和链路层是在</a:t>
            </a:r>
            <a:r>
              <a:rPr lang="en-US" altLang="zh-CN" sz="1400" dirty="0" smtClean="0"/>
              <a:t>IEEE 802.15.4</a:t>
            </a:r>
            <a:r>
              <a:rPr lang="zh-CN" altLang="en-US" sz="1400" dirty="0" smtClean="0"/>
              <a:t>组织研究制订的。</a:t>
            </a:r>
            <a:endParaRPr lang="zh-CN" altLang="en-US" sz="1400" dirty="0"/>
          </a:p>
        </p:txBody>
      </p:sp>
      <p:sp>
        <p:nvSpPr>
          <p:cNvPr id="10" name="矩形 9"/>
          <p:cNvSpPr/>
          <p:nvPr/>
        </p:nvSpPr>
        <p:spPr>
          <a:xfrm>
            <a:off x="4786314" y="1785926"/>
            <a:ext cx="4286280" cy="1815882"/>
          </a:xfrm>
          <a:prstGeom prst="rect">
            <a:avLst/>
          </a:prstGeom>
        </p:spPr>
        <p:txBody>
          <a:bodyPr wrap="square">
            <a:spAutoFit/>
          </a:bodyPr>
          <a:lstStyle/>
          <a:p>
            <a:r>
              <a:rPr lang="en-US" altLang="zh-CN" sz="1400" dirty="0" err="1" smtClean="0"/>
              <a:t>Zigbee</a:t>
            </a:r>
            <a:r>
              <a:rPr lang="zh-CN" altLang="en-US" sz="1400" dirty="0" smtClean="0"/>
              <a:t>目前正式发布的规范涵盖了下面几种应用：智能电力，遥控，家庭自动化，医疗，楼宇自动化，电信服务应用，零售服务应用等。</a:t>
            </a:r>
            <a:r>
              <a:rPr lang="en-US" altLang="zh-CN" sz="1400" dirty="0" err="1" smtClean="0"/>
              <a:t>Zigbee</a:t>
            </a:r>
            <a:r>
              <a:rPr lang="zh-CN" altLang="en-US" sz="1400" dirty="0" smtClean="0"/>
              <a:t>组织目前包含</a:t>
            </a:r>
            <a:r>
              <a:rPr lang="en-US" altLang="zh-CN" sz="1400" dirty="0" smtClean="0"/>
              <a:t>23</a:t>
            </a:r>
            <a:r>
              <a:rPr lang="zh-CN" altLang="en-US" sz="1400" dirty="0" smtClean="0"/>
              <a:t>个工作组和任务组，涵盖技术相关的工作组：架构评估、核心协议栈、</a:t>
            </a:r>
            <a:r>
              <a:rPr lang="en-US" altLang="zh-CN" sz="1400" dirty="0" smtClean="0"/>
              <a:t>IP</a:t>
            </a:r>
            <a:r>
              <a:rPr lang="zh-CN" altLang="en-US" sz="1400" dirty="0" smtClean="0"/>
              <a:t>协议栈、低功耗路由器、安全，以及应用相关的工作组：楼宇自动化、家庭自动化、医疗、电信服务、智能电力、远程控制、零售业务，还有与市场、认证相关的一些工作组。</a:t>
            </a:r>
            <a:endParaRPr lang="zh-CN" altLang="en-US" sz="1400" dirty="0"/>
          </a:p>
        </p:txBody>
      </p:sp>
      <p:sp>
        <p:nvSpPr>
          <p:cNvPr id="12" name="矩形 11"/>
          <p:cNvSpPr/>
          <p:nvPr/>
        </p:nvSpPr>
        <p:spPr>
          <a:xfrm>
            <a:off x="4786282" y="3714752"/>
            <a:ext cx="4357718" cy="2462213"/>
          </a:xfrm>
          <a:prstGeom prst="rect">
            <a:avLst/>
          </a:prstGeom>
        </p:spPr>
        <p:txBody>
          <a:bodyPr wrap="square">
            <a:spAutoFit/>
          </a:bodyPr>
          <a:lstStyle/>
          <a:p>
            <a:r>
              <a:rPr lang="en-US" altLang="zh-CN" sz="1400" dirty="0" err="1" smtClean="0"/>
              <a:t>Zigbee</a:t>
            </a:r>
            <a:r>
              <a:rPr lang="zh-CN" altLang="en-US" sz="1400" dirty="0" smtClean="0"/>
              <a:t>最初是不支持</a:t>
            </a:r>
            <a:r>
              <a:rPr lang="en-US" altLang="zh-CN" sz="1400" dirty="0" smtClean="0"/>
              <a:t>IP</a:t>
            </a:r>
            <a:r>
              <a:rPr lang="zh-CN" altLang="en-US" sz="1400" dirty="0" smtClean="0"/>
              <a:t>协议的，目前</a:t>
            </a:r>
            <a:r>
              <a:rPr lang="en-US" altLang="zh-CN" sz="1400" dirty="0" err="1" smtClean="0"/>
              <a:t>Zigbee</a:t>
            </a:r>
            <a:r>
              <a:rPr lang="zh-CN" altLang="en-US" sz="1400" dirty="0" smtClean="0"/>
              <a:t>已经正式发布的应用规范都没有对</a:t>
            </a:r>
            <a:r>
              <a:rPr lang="en-US" altLang="zh-CN" sz="1400" dirty="0" smtClean="0"/>
              <a:t>IP</a:t>
            </a:r>
            <a:r>
              <a:rPr lang="zh-CN" altLang="en-US" sz="1400" dirty="0" smtClean="0"/>
              <a:t>协议的支持。但是随着</a:t>
            </a:r>
            <a:r>
              <a:rPr lang="en-US" altLang="zh-CN" sz="1400" dirty="0" smtClean="0"/>
              <a:t>IETF</a:t>
            </a:r>
            <a:r>
              <a:rPr lang="zh-CN" altLang="en-US" sz="1400" dirty="0" smtClean="0"/>
              <a:t>，</a:t>
            </a:r>
            <a:r>
              <a:rPr lang="en-US" altLang="zh-CN" sz="1400" dirty="0" smtClean="0"/>
              <a:t>IPSO</a:t>
            </a:r>
            <a:r>
              <a:rPr lang="zh-CN" altLang="en-US" sz="1400" dirty="0" smtClean="0"/>
              <a:t>相关工作的推进，以及</a:t>
            </a:r>
            <a:r>
              <a:rPr lang="en-US" altLang="zh-CN" sz="1400" dirty="0" err="1" smtClean="0"/>
              <a:t>Zigbee</a:t>
            </a:r>
            <a:r>
              <a:rPr lang="zh-CN" altLang="en-US" sz="1400" dirty="0" smtClean="0"/>
              <a:t>内部成员单位的推动，</a:t>
            </a:r>
            <a:r>
              <a:rPr lang="en-US" altLang="zh-CN" sz="1400" dirty="0" err="1" smtClean="0">
                <a:solidFill>
                  <a:srgbClr val="FF0000"/>
                </a:solidFill>
              </a:rPr>
              <a:t>Zigbee</a:t>
            </a:r>
            <a:r>
              <a:rPr lang="zh-CN" altLang="en-US" sz="1400" dirty="0" smtClean="0">
                <a:solidFill>
                  <a:srgbClr val="FF0000"/>
                </a:solidFill>
              </a:rPr>
              <a:t>的智能电力</a:t>
            </a:r>
            <a:r>
              <a:rPr lang="en-US" altLang="zh-CN" sz="1400" dirty="0" smtClean="0">
                <a:solidFill>
                  <a:srgbClr val="FF0000"/>
                </a:solidFill>
              </a:rPr>
              <a:t>Smart Energy 2.0</a:t>
            </a:r>
            <a:r>
              <a:rPr lang="zh-CN" altLang="en-US" sz="1400" dirty="0" smtClean="0">
                <a:solidFill>
                  <a:srgbClr val="FF0000"/>
                </a:solidFill>
              </a:rPr>
              <a:t>应用已经开始全面支持</a:t>
            </a:r>
            <a:r>
              <a:rPr lang="en-US" altLang="zh-CN" sz="1400" dirty="0" smtClean="0">
                <a:solidFill>
                  <a:srgbClr val="FF0000"/>
                </a:solidFill>
              </a:rPr>
              <a:t>IP</a:t>
            </a:r>
            <a:r>
              <a:rPr lang="zh-CN" altLang="en-US" sz="1400" dirty="0" smtClean="0">
                <a:solidFill>
                  <a:srgbClr val="FF0000"/>
                </a:solidFill>
              </a:rPr>
              <a:t>协议。同时，</a:t>
            </a:r>
            <a:r>
              <a:rPr lang="en-US" altLang="zh-CN" sz="1400" dirty="0" err="1" smtClean="0">
                <a:solidFill>
                  <a:srgbClr val="FF0000"/>
                </a:solidFill>
              </a:rPr>
              <a:t>Zigbee</a:t>
            </a:r>
            <a:r>
              <a:rPr lang="zh-CN" altLang="en-US" sz="1400" dirty="0" smtClean="0">
                <a:solidFill>
                  <a:srgbClr val="FF0000"/>
                </a:solidFill>
              </a:rPr>
              <a:t>内部成立了</a:t>
            </a:r>
            <a:r>
              <a:rPr lang="en-US" altLang="zh-CN" sz="1400" dirty="0" smtClean="0">
                <a:solidFill>
                  <a:srgbClr val="FF0000"/>
                </a:solidFill>
              </a:rPr>
              <a:t>IP-stack</a:t>
            </a:r>
            <a:r>
              <a:rPr lang="zh-CN" altLang="en-US" sz="1400" dirty="0" smtClean="0">
                <a:solidFill>
                  <a:srgbClr val="FF0000"/>
                </a:solidFill>
              </a:rPr>
              <a:t>工作组，专门制定</a:t>
            </a:r>
            <a:r>
              <a:rPr lang="en-US" altLang="zh-CN" sz="1400" dirty="0" smtClean="0">
                <a:solidFill>
                  <a:srgbClr val="FF0000"/>
                </a:solidFill>
              </a:rPr>
              <a:t>IPv6</a:t>
            </a:r>
            <a:r>
              <a:rPr lang="zh-CN" altLang="en-US" sz="1400" dirty="0" smtClean="0">
                <a:solidFill>
                  <a:srgbClr val="FF0000"/>
                </a:solidFill>
              </a:rPr>
              <a:t>协议在</a:t>
            </a:r>
            <a:r>
              <a:rPr lang="en-US" altLang="zh-CN" sz="1400" dirty="0" err="1" smtClean="0">
                <a:solidFill>
                  <a:srgbClr val="FF0000"/>
                </a:solidFill>
              </a:rPr>
              <a:t>Zigbee</a:t>
            </a:r>
            <a:r>
              <a:rPr lang="zh-CN" altLang="en-US" sz="1400" dirty="0" smtClean="0">
                <a:solidFill>
                  <a:srgbClr val="FF0000"/>
                </a:solidFill>
              </a:rPr>
              <a:t>规范中的应用方法</a:t>
            </a:r>
            <a:r>
              <a:rPr lang="zh-CN" altLang="en-US" sz="1400" dirty="0" smtClean="0"/>
              <a:t>。</a:t>
            </a:r>
            <a:r>
              <a:rPr lang="en-US" altLang="zh-CN" sz="1400" dirty="0" err="1" smtClean="0"/>
              <a:t>Zigbee</a:t>
            </a:r>
            <a:r>
              <a:rPr lang="en-US" altLang="zh-CN" sz="1400" dirty="0" smtClean="0"/>
              <a:t> Smart Energy2.0</a:t>
            </a:r>
            <a:r>
              <a:rPr lang="zh-CN" altLang="en-US" sz="1400" dirty="0" smtClean="0"/>
              <a:t>应用也将采用</a:t>
            </a:r>
            <a:r>
              <a:rPr lang="en-US" altLang="zh-CN" sz="1400" dirty="0" smtClean="0"/>
              <a:t>IETF 6LowPan</a:t>
            </a:r>
            <a:r>
              <a:rPr lang="zh-CN" altLang="en-US" sz="1400" dirty="0" smtClean="0"/>
              <a:t>制订的适配层，要求</a:t>
            </a:r>
            <a:r>
              <a:rPr lang="en-US" altLang="zh-CN" sz="1400" dirty="0" smtClean="0"/>
              <a:t>IEEE 802.15.4</a:t>
            </a:r>
            <a:r>
              <a:rPr lang="zh-CN" altLang="en-US" sz="1400" dirty="0" smtClean="0"/>
              <a:t>设备的网络中使用这种轻载的</a:t>
            </a:r>
            <a:r>
              <a:rPr lang="en-US" altLang="zh-CN" sz="1400" dirty="0" smtClean="0"/>
              <a:t>IPv6</a:t>
            </a:r>
            <a:r>
              <a:rPr lang="zh-CN" altLang="en-US" sz="1400" dirty="0" smtClean="0"/>
              <a:t>协议栈，同时把对</a:t>
            </a:r>
            <a:r>
              <a:rPr lang="en-US" altLang="zh-CN" sz="1400" dirty="0" smtClean="0"/>
              <a:t>6LowPan</a:t>
            </a:r>
            <a:r>
              <a:rPr lang="zh-CN" altLang="en-US" sz="1400" dirty="0" smtClean="0"/>
              <a:t>的支持作为一种必选。在应用层，新的规范也支持轻量级的</a:t>
            </a:r>
            <a:r>
              <a:rPr lang="en-US" altLang="zh-CN" sz="1400" dirty="0" smtClean="0"/>
              <a:t>COAP</a:t>
            </a:r>
            <a:r>
              <a:rPr lang="zh-CN" altLang="en-US" sz="1400" dirty="0" smtClean="0"/>
              <a:t>协议。</a:t>
            </a:r>
            <a:endParaRPr lang="zh-CN" altLang="en-US" sz="1400" dirty="0"/>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32</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en-US" altLang="zh-CN" dirty="0" err="1" smtClean="0"/>
              <a:t>Zigbee</a:t>
            </a:r>
            <a:r>
              <a:rPr lang="en-US" altLang="zh-CN" dirty="0" smtClean="0"/>
              <a:t> </a:t>
            </a:r>
            <a:r>
              <a:rPr lang="zh-CN" altLang="en-US" dirty="0" smtClean="0"/>
              <a:t>标准</a:t>
            </a:r>
            <a:endParaRPr lang="zh-CN" altLang="en-US" dirty="0"/>
          </a:p>
        </p:txBody>
      </p:sp>
      <p:pic>
        <p:nvPicPr>
          <p:cNvPr id="4099" name="Picture 3"/>
          <p:cNvPicPr>
            <a:picLocks noChangeAspect="1" noChangeArrowheads="1"/>
          </p:cNvPicPr>
          <p:nvPr/>
        </p:nvPicPr>
        <p:blipFill>
          <a:blip r:embed="rId3" cstate="print"/>
          <a:srcRect/>
          <a:stretch>
            <a:fillRect/>
          </a:stretch>
        </p:blipFill>
        <p:spPr bwMode="auto">
          <a:xfrm>
            <a:off x="0" y="0"/>
            <a:ext cx="9143999" cy="6440475"/>
          </a:xfrm>
          <a:prstGeom prst="rect">
            <a:avLst/>
          </a:prstGeom>
          <a:noFill/>
          <a:ln w="9525">
            <a:noFill/>
            <a:miter lim="800000"/>
            <a:headEnd/>
            <a:tailEnd/>
          </a:ln>
          <a:effectLst/>
        </p:spPr>
      </p:pic>
    </p:spTree>
    <p:extLst>
      <p:ext uri="{BB962C8B-B14F-4D97-AF65-F5344CB8AC3E}">
        <p14:creationId xmlns:p14="http://schemas.microsoft.com/office/powerpoint/2010/main" val="3438972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33</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endParaRPr lang="zh-CN" altLang="en-US" dirty="0"/>
          </a:p>
        </p:txBody>
      </p:sp>
      <p:pic>
        <p:nvPicPr>
          <p:cNvPr id="5122" name="Picture 2"/>
          <p:cNvPicPr>
            <a:picLocks noChangeAspect="1" noChangeArrowheads="1"/>
          </p:cNvPicPr>
          <p:nvPr/>
        </p:nvPicPr>
        <p:blipFill>
          <a:blip r:embed="rId3" cstate="print"/>
          <a:srcRect/>
          <a:stretch>
            <a:fillRect/>
          </a:stretch>
        </p:blipFill>
        <p:spPr bwMode="auto">
          <a:xfrm>
            <a:off x="0" y="0"/>
            <a:ext cx="9144000" cy="6830441"/>
          </a:xfrm>
          <a:prstGeom prst="rect">
            <a:avLst/>
          </a:prstGeom>
          <a:noFill/>
          <a:ln w="9525">
            <a:noFill/>
            <a:miter lim="800000"/>
            <a:headEnd/>
            <a:tailEnd/>
          </a:ln>
          <a:effectLst/>
        </p:spPr>
      </p:pic>
    </p:spTree>
    <p:extLst>
      <p:ext uri="{BB962C8B-B14F-4D97-AF65-F5344CB8AC3E}">
        <p14:creationId xmlns:p14="http://schemas.microsoft.com/office/powerpoint/2010/main" val="3438972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34</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en-US" altLang="zh-CN" dirty="0" smtClean="0"/>
              <a:t>Cisco</a:t>
            </a:r>
            <a:r>
              <a:rPr lang="zh-CN" altLang="en-US" dirty="0" smtClean="0"/>
              <a:t>提出</a:t>
            </a:r>
            <a:r>
              <a:rPr lang="en-US" altLang="zh-CN" dirty="0" smtClean="0"/>
              <a:t>Internet </a:t>
            </a:r>
            <a:r>
              <a:rPr lang="en-US" altLang="zh-CN" dirty="0" smtClean="0"/>
              <a:t>of Everything (</a:t>
            </a:r>
            <a:r>
              <a:rPr lang="en-US" altLang="zh-CN" dirty="0" err="1" smtClean="0"/>
              <a:t>IoE</a:t>
            </a:r>
            <a:r>
              <a:rPr lang="en-US" altLang="zh-CN" dirty="0" smtClean="0"/>
              <a:t>)</a:t>
            </a:r>
            <a:r>
              <a:rPr lang="zh-CN" altLang="en-US" dirty="0" smtClean="0"/>
              <a:t>的愿景</a:t>
            </a:r>
            <a:endParaRPr lang="zh-CN" altLang="en-US"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6558"/>
          <a:stretch>
            <a:fillRect/>
          </a:stretch>
        </p:blipFill>
        <p:spPr bwMode="auto">
          <a:xfrm>
            <a:off x="280947" y="2214554"/>
            <a:ext cx="6572269" cy="407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cstate="print"/>
          <a:srcRect/>
          <a:stretch>
            <a:fillRect/>
          </a:stretch>
        </p:blipFill>
        <p:spPr bwMode="auto">
          <a:xfrm>
            <a:off x="3590933" y="571480"/>
            <a:ext cx="5553067" cy="1511486"/>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cstate="print"/>
          <a:srcRect/>
          <a:stretch>
            <a:fillRect/>
          </a:stretch>
        </p:blipFill>
        <p:spPr bwMode="auto">
          <a:xfrm>
            <a:off x="214282" y="571480"/>
            <a:ext cx="3352800" cy="1590675"/>
          </a:xfrm>
          <a:prstGeom prst="rect">
            <a:avLst/>
          </a:prstGeom>
          <a:noFill/>
          <a:ln w="9525">
            <a:noFill/>
            <a:miter lim="800000"/>
            <a:headEnd/>
            <a:tailEnd/>
          </a:ln>
          <a:effectLst/>
        </p:spPr>
      </p:pic>
      <p:sp>
        <p:nvSpPr>
          <p:cNvPr id="2" name="矩形 1"/>
          <p:cNvSpPr/>
          <p:nvPr/>
        </p:nvSpPr>
        <p:spPr>
          <a:xfrm>
            <a:off x="7164288" y="3356992"/>
            <a:ext cx="1440160" cy="1200329"/>
          </a:xfrm>
          <a:prstGeom prst="rect">
            <a:avLst/>
          </a:prstGeom>
        </p:spPr>
        <p:txBody>
          <a:bodyPr wrap="square">
            <a:spAutoFit/>
          </a:bodyPr>
          <a:lstStyle/>
          <a:p>
            <a:r>
              <a:rPr lang="zh-CN" altLang="en-US" dirty="0"/>
              <a:t>网络的价值与联网的用户数的平方呈正比</a:t>
            </a:r>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8111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882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5168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37</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其他</a:t>
            </a:r>
            <a:endParaRPr lang="zh-CN" altLang="en-US" dirty="0"/>
          </a:p>
        </p:txBody>
      </p:sp>
      <p:pic>
        <p:nvPicPr>
          <p:cNvPr id="8194" name="Picture 2"/>
          <p:cNvPicPr>
            <a:picLocks noChangeAspect="1" noChangeArrowheads="1"/>
          </p:cNvPicPr>
          <p:nvPr/>
        </p:nvPicPr>
        <p:blipFill>
          <a:blip r:embed="rId3" cstate="print"/>
          <a:srcRect/>
          <a:stretch>
            <a:fillRect/>
          </a:stretch>
        </p:blipFill>
        <p:spPr bwMode="auto">
          <a:xfrm>
            <a:off x="5429256" y="571480"/>
            <a:ext cx="2862264" cy="2095318"/>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cstate="print"/>
          <a:srcRect/>
          <a:stretch>
            <a:fillRect/>
          </a:stretch>
        </p:blipFill>
        <p:spPr bwMode="auto">
          <a:xfrm>
            <a:off x="5273840" y="2492896"/>
            <a:ext cx="3162301" cy="1861324"/>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cstate="print"/>
          <a:srcRect/>
          <a:stretch>
            <a:fillRect/>
          </a:stretch>
        </p:blipFill>
        <p:spPr bwMode="auto">
          <a:xfrm>
            <a:off x="357158" y="500042"/>
            <a:ext cx="3929058" cy="4607901"/>
          </a:xfrm>
          <a:prstGeom prst="rect">
            <a:avLst/>
          </a:prstGeom>
          <a:noFill/>
          <a:ln w="9525">
            <a:noFill/>
            <a:miter lim="800000"/>
            <a:headEnd/>
            <a:tailEnd/>
          </a:ln>
          <a:effectLst/>
        </p:spPr>
      </p:pic>
      <p:sp>
        <p:nvSpPr>
          <p:cNvPr id="9" name="矩形 8"/>
          <p:cNvSpPr/>
          <p:nvPr/>
        </p:nvSpPr>
        <p:spPr>
          <a:xfrm>
            <a:off x="0" y="5229200"/>
            <a:ext cx="8964488" cy="1384995"/>
          </a:xfrm>
          <a:prstGeom prst="rect">
            <a:avLst/>
          </a:prstGeom>
        </p:spPr>
        <p:txBody>
          <a:bodyPr wrap="square">
            <a:spAutoFit/>
          </a:bodyPr>
          <a:lstStyle/>
          <a:p>
            <a:r>
              <a:rPr lang="en-US" altLang="zh-CN" sz="1400" dirty="0" smtClean="0"/>
              <a:t>ISA</a:t>
            </a:r>
            <a:r>
              <a:rPr lang="zh-CN" altLang="en-US" sz="1400" dirty="0" smtClean="0"/>
              <a:t>（</a:t>
            </a:r>
            <a:r>
              <a:rPr lang="en-US" altLang="zh-CN" sz="1400" dirty="0" smtClean="0"/>
              <a:t>International Society of Automation</a:t>
            </a:r>
            <a:r>
              <a:rPr lang="zh-CN" altLang="en-US" sz="1400" dirty="0" smtClean="0"/>
              <a:t>）是无线传输在工控领域的产业联盟，</a:t>
            </a:r>
            <a:r>
              <a:rPr lang="en-US" altLang="zh-CN" sz="1400" dirty="0" smtClean="0"/>
              <a:t>ISA</a:t>
            </a:r>
            <a:r>
              <a:rPr lang="zh-CN" altLang="en-US" sz="1400" dirty="0" smtClean="0"/>
              <a:t>专门成立了一个由终端用户和技术提供者组成的</a:t>
            </a:r>
            <a:r>
              <a:rPr lang="en-US" altLang="zh-CN" sz="1400" dirty="0" smtClean="0"/>
              <a:t>ISA-100</a:t>
            </a:r>
            <a:r>
              <a:rPr lang="zh-CN" altLang="en-US" sz="1400" dirty="0" smtClean="0"/>
              <a:t>委员会，该委员会的主要任务是制定标准、推荐操作规程、起草技术报告等，用以定义</a:t>
            </a:r>
            <a:r>
              <a:rPr lang="zh-CN" altLang="en-US" sz="1400" b="1" dirty="0" smtClean="0"/>
              <a:t>工业环境下的无线系统相关规程和实现技术</a:t>
            </a:r>
            <a:r>
              <a:rPr lang="zh-CN" altLang="en-US" sz="1400" dirty="0" smtClean="0"/>
              <a:t>。</a:t>
            </a:r>
            <a:r>
              <a:rPr lang="en-US" altLang="zh-CN" sz="1400" dirty="0" smtClean="0"/>
              <a:t>ISA-100.11a</a:t>
            </a:r>
            <a:r>
              <a:rPr lang="zh-CN" altLang="en-US" sz="1400" dirty="0" smtClean="0"/>
              <a:t>工作组主要由</a:t>
            </a:r>
            <a:r>
              <a:rPr lang="en-US" altLang="zh-CN" sz="1400" dirty="0" smtClean="0"/>
              <a:t>10</a:t>
            </a:r>
            <a:r>
              <a:rPr lang="zh-CN" altLang="en-US" sz="1400" dirty="0" smtClean="0"/>
              <a:t>个子工作组组成：系统工作组、汇集工作组、</a:t>
            </a:r>
            <a:r>
              <a:rPr lang="en-US" altLang="zh-CN" sz="1400" dirty="0" smtClean="0"/>
              <a:t>PHY/MAC</a:t>
            </a:r>
            <a:r>
              <a:rPr lang="zh-CN" altLang="en-US" sz="1400" dirty="0" smtClean="0"/>
              <a:t>层工作组、安全工作组、网络</a:t>
            </a:r>
            <a:r>
              <a:rPr lang="en-US" altLang="zh-CN" sz="1400" dirty="0" smtClean="0"/>
              <a:t>/</a:t>
            </a:r>
            <a:r>
              <a:rPr lang="zh-CN" altLang="en-US" sz="1400" dirty="0" smtClean="0"/>
              <a:t>传输层工作组、网络管理工作组、评估工作组、应用层工作组、编辑工作组合网关工作组。其中，在网络</a:t>
            </a:r>
            <a:r>
              <a:rPr lang="en-US" altLang="zh-CN" sz="1400" dirty="0" smtClean="0"/>
              <a:t>/</a:t>
            </a:r>
            <a:r>
              <a:rPr lang="zh-CN" altLang="en-US" sz="1400" dirty="0" smtClean="0"/>
              <a:t>传输层上，</a:t>
            </a:r>
            <a:r>
              <a:rPr lang="en-US" altLang="zh-CN" sz="1400" dirty="0" smtClean="0"/>
              <a:t>ISA-100.11a</a:t>
            </a:r>
            <a:r>
              <a:rPr lang="zh-CN" altLang="en-US" sz="1400" dirty="0" smtClean="0"/>
              <a:t>组织也要求支持</a:t>
            </a:r>
            <a:r>
              <a:rPr lang="en-US" altLang="zh-CN" sz="1400" dirty="0" smtClean="0"/>
              <a:t>RFC4944</a:t>
            </a:r>
            <a:r>
              <a:rPr lang="zh-CN" altLang="en-US" sz="1400" dirty="0" smtClean="0"/>
              <a:t>的网络层协议栈，支持</a:t>
            </a:r>
            <a:r>
              <a:rPr lang="en-US" altLang="zh-CN" sz="1400" dirty="0" smtClean="0"/>
              <a:t>6LowPan</a:t>
            </a:r>
            <a:r>
              <a:rPr lang="zh-CN" altLang="en-US" sz="1400" dirty="0" smtClean="0"/>
              <a:t>，</a:t>
            </a:r>
            <a:r>
              <a:rPr lang="en-US" altLang="zh-CN" sz="1400" dirty="0" smtClean="0"/>
              <a:t>IPv6</a:t>
            </a:r>
            <a:r>
              <a:rPr lang="zh-CN" altLang="en-US" sz="1400" dirty="0" smtClean="0"/>
              <a:t>协议和</a:t>
            </a:r>
            <a:r>
              <a:rPr lang="en-US" altLang="zh-CN" sz="1400" dirty="0" smtClean="0"/>
              <a:t>TCP/UDP</a:t>
            </a:r>
            <a:r>
              <a:rPr lang="zh-CN" altLang="en-US" sz="1400" dirty="0" smtClean="0"/>
              <a:t>。</a:t>
            </a:r>
            <a:endParaRPr lang="zh-CN" altLang="en-US" sz="1400" dirty="0"/>
          </a:p>
        </p:txBody>
      </p:sp>
      <p:sp>
        <p:nvSpPr>
          <p:cNvPr id="2" name="TextBox 1"/>
          <p:cNvSpPr txBox="1"/>
          <p:nvPr/>
        </p:nvSpPr>
        <p:spPr>
          <a:xfrm>
            <a:off x="5401110" y="4419037"/>
            <a:ext cx="2645276" cy="369332"/>
          </a:xfrm>
          <a:prstGeom prst="rect">
            <a:avLst/>
          </a:prstGeom>
          <a:noFill/>
        </p:spPr>
        <p:txBody>
          <a:bodyPr wrap="none" rtlCol="0">
            <a:spAutoFit/>
          </a:bodyPr>
          <a:lstStyle/>
          <a:p>
            <a:r>
              <a:rPr lang="zh-CN" altLang="en-US" dirty="0" smtClean="0"/>
              <a:t>高通公司的</a:t>
            </a:r>
            <a:r>
              <a:rPr lang="en-US" altLang="zh-CN" dirty="0" err="1" smtClean="0"/>
              <a:t>IoE</a:t>
            </a:r>
            <a:r>
              <a:rPr lang="zh-CN" altLang="en-US" dirty="0" smtClean="0"/>
              <a:t>开发平台</a:t>
            </a:r>
            <a:endParaRPr lang="zh-CN" altLang="en-US" dirty="0"/>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38</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总结</a:t>
            </a:r>
            <a:endParaRPr lang="zh-CN" altLang="en-US" dirty="0"/>
          </a:p>
        </p:txBody>
      </p:sp>
      <p:sp>
        <p:nvSpPr>
          <p:cNvPr id="2" name="TextBox 1"/>
          <p:cNvSpPr txBox="1"/>
          <p:nvPr/>
        </p:nvSpPr>
        <p:spPr>
          <a:xfrm>
            <a:off x="428596" y="4005064"/>
            <a:ext cx="8358246" cy="738664"/>
          </a:xfrm>
          <a:prstGeom prst="rect">
            <a:avLst/>
          </a:prstGeom>
          <a:noFill/>
          <a:ln w="3175">
            <a:solidFill>
              <a:schemeClr val="tx1"/>
            </a:solidFill>
          </a:ln>
        </p:spPr>
        <p:txBody>
          <a:bodyPr wrap="square" rtlCol="0">
            <a:spAutoFit/>
          </a:bodyPr>
          <a:lstStyle/>
          <a:p>
            <a:r>
              <a:rPr lang="zh-CN" altLang="en-US" sz="1400" dirty="0" smtClean="0"/>
              <a:t>从物理层的角度，当前的</a:t>
            </a:r>
            <a:r>
              <a:rPr lang="en-US" altLang="zh-CN" sz="1400" dirty="0" smtClean="0"/>
              <a:t>802.15.4</a:t>
            </a:r>
            <a:r>
              <a:rPr lang="zh-CN" altLang="en-US" sz="1400" dirty="0"/>
              <a:t> </a:t>
            </a:r>
            <a:r>
              <a:rPr lang="en-US" altLang="zh-CN" sz="1400" dirty="0" smtClean="0"/>
              <a:t>PHY</a:t>
            </a:r>
            <a:r>
              <a:rPr lang="zh-CN" altLang="en-US" sz="1400" dirty="0" smtClean="0"/>
              <a:t>标准满足</a:t>
            </a:r>
            <a:r>
              <a:rPr lang="zh-CN" altLang="en-US" sz="1400" b="1" dirty="0" smtClean="0"/>
              <a:t>低功耗</a:t>
            </a:r>
            <a:r>
              <a:rPr lang="zh-CN" altLang="en-US" sz="1400" dirty="0" smtClean="0"/>
              <a:t>的要求。为了节能能量，需要设计低功耗的硬件，以降低单个信息比特的能耗</a:t>
            </a:r>
            <a:r>
              <a:rPr lang="zh-CN" altLang="en-US" sz="1400" dirty="0"/>
              <a:t>。当前有些硬件实现已经接近了能耗极限。考虑到很多物联网应用只需要传输极少的数据，有必要制定一个带宽和速率更低的物理层标准</a:t>
            </a:r>
            <a:r>
              <a:rPr lang="zh-CN" altLang="en-US" sz="1400" dirty="0" smtClean="0"/>
              <a:t>。</a:t>
            </a:r>
            <a:endParaRPr lang="zh-CN" altLang="en-US" sz="1400" dirty="0"/>
          </a:p>
        </p:txBody>
      </p:sp>
      <p:sp>
        <p:nvSpPr>
          <p:cNvPr id="4" name="TextBox 3"/>
          <p:cNvSpPr txBox="1"/>
          <p:nvPr/>
        </p:nvSpPr>
        <p:spPr>
          <a:xfrm>
            <a:off x="428596" y="2996952"/>
            <a:ext cx="8358246" cy="738664"/>
          </a:xfrm>
          <a:prstGeom prst="rect">
            <a:avLst/>
          </a:prstGeom>
          <a:noFill/>
          <a:ln w="3175">
            <a:solidFill>
              <a:schemeClr val="tx1"/>
            </a:solidFill>
          </a:ln>
        </p:spPr>
        <p:txBody>
          <a:bodyPr wrap="square" rtlCol="0">
            <a:spAutoFit/>
          </a:bodyPr>
          <a:lstStyle/>
          <a:p>
            <a:r>
              <a:rPr lang="zh-CN" altLang="en-US" sz="1400" dirty="0" smtClean="0"/>
              <a:t>从</a:t>
            </a:r>
            <a:r>
              <a:rPr lang="en-US" altLang="zh-CN" sz="1400" dirty="0" smtClean="0"/>
              <a:t>MAC</a:t>
            </a:r>
            <a:r>
              <a:rPr lang="zh-CN" altLang="en-US" sz="1400" dirty="0" smtClean="0"/>
              <a:t>的角度，</a:t>
            </a:r>
            <a:r>
              <a:rPr lang="en-US" altLang="zh-CN" sz="1400" dirty="0" smtClean="0"/>
              <a:t>802.15.4e MAC</a:t>
            </a:r>
            <a:r>
              <a:rPr lang="zh-CN" altLang="en-US" sz="1400" dirty="0" smtClean="0"/>
              <a:t>协议在极端衰减和干扰环境下，提供了</a:t>
            </a:r>
            <a:r>
              <a:rPr lang="zh-CN" altLang="en-US" sz="1400" b="1" dirty="0" smtClean="0"/>
              <a:t>可靠的、低功耗的多跳传输</a:t>
            </a:r>
            <a:r>
              <a:rPr lang="zh-CN" altLang="en-US" sz="1400" dirty="0"/>
              <a:t>。如何产生最优的集中式</a:t>
            </a:r>
            <a:r>
              <a:rPr lang="en-US" altLang="zh-CN" sz="1400" dirty="0"/>
              <a:t>/</a:t>
            </a:r>
            <a:r>
              <a:rPr lang="zh-CN" altLang="en-US" sz="1400" dirty="0"/>
              <a:t>分布式调度协议仍然是个开放问题。</a:t>
            </a:r>
          </a:p>
          <a:p>
            <a:endParaRPr lang="zh-CN" altLang="en-US" sz="1400" dirty="0"/>
          </a:p>
        </p:txBody>
      </p:sp>
      <p:sp>
        <p:nvSpPr>
          <p:cNvPr id="5" name="TextBox 4"/>
          <p:cNvSpPr txBox="1"/>
          <p:nvPr/>
        </p:nvSpPr>
        <p:spPr>
          <a:xfrm>
            <a:off x="428596" y="2132856"/>
            <a:ext cx="8358246" cy="523220"/>
          </a:xfrm>
          <a:prstGeom prst="rect">
            <a:avLst/>
          </a:prstGeom>
          <a:noFill/>
          <a:ln w="3175">
            <a:solidFill>
              <a:schemeClr val="tx1"/>
            </a:solidFill>
          </a:ln>
        </p:spPr>
        <p:txBody>
          <a:bodyPr wrap="square" rtlCol="0">
            <a:spAutoFit/>
          </a:bodyPr>
          <a:lstStyle/>
          <a:p>
            <a:r>
              <a:rPr lang="zh-CN" altLang="en-US" sz="1400" dirty="0" smtClean="0"/>
              <a:t>从网络层的角度，</a:t>
            </a:r>
            <a:r>
              <a:rPr lang="en-US" altLang="zh-CN" sz="1400" dirty="0" smtClean="0"/>
              <a:t>IETF</a:t>
            </a:r>
            <a:r>
              <a:rPr lang="zh-CN" altLang="en-US" sz="1400" dirty="0" smtClean="0"/>
              <a:t>组织制定的</a:t>
            </a:r>
            <a:r>
              <a:rPr lang="en-US" altLang="zh-CN" sz="1400" dirty="0" smtClean="0"/>
              <a:t>6LoWPAN</a:t>
            </a:r>
            <a:r>
              <a:rPr lang="zh-CN" altLang="en-US" sz="1400" dirty="0" smtClean="0"/>
              <a:t>和</a:t>
            </a:r>
            <a:r>
              <a:rPr lang="en-US" altLang="zh-CN" sz="1400" dirty="0" smtClean="0"/>
              <a:t>ROLL</a:t>
            </a:r>
            <a:r>
              <a:rPr lang="zh-CN" altLang="en-US" sz="1400" dirty="0" smtClean="0"/>
              <a:t>使得物联网与互联网实现无缝对接和互操作。物联网</a:t>
            </a:r>
            <a:r>
              <a:rPr lang="zh-CN" altLang="en-US" sz="1400" b="1" dirty="0" smtClean="0"/>
              <a:t>以较小的代价实现全球级的连通性</a:t>
            </a:r>
            <a:r>
              <a:rPr lang="zh-CN" altLang="en-US" sz="1400" dirty="0" smtClean="0"/>
              <a:t>。</a:t>
            </a:r>
            <a:r>
              <a:rPr lang="en-US" altLang="zh-CN" sz="1400" dirty="0"/>
              <a:t>IP</a:t>
            </a:r>
            <a:r>
              <a:rPr lang="zh-CN" altLang="en-US" sz="1400" dirty="0"/>
              <a:t>协议的一些不足同样也会在物联网中</a:t>
            </a:r>
            <a:r>
              <a:rPr lang="zh-CN" altLang="en-US" sz="1400" dirty="0" smtClean="0"/>
              <a:t>体现</a:t>
            </a:r>
            <a:r>
              <a:rPr lang="en-US" altLang="zh-CN" sz="1400" dirty="0"/>
              <a:t>.</a:t>
            </a:r>
            <a:endParaRPr lang="zh-CN" altLang="en-US" sz="1400" dirty="0"/>
          </a:p>
        </p:txBody>
      </p:sp>
      <p:sp>
        <p:nvSpPr>
          <p:cNvPr id="7" name="TextBox 6"/>
          <p:cNvSpPr txBox="1"/>
          <p:nvPr/>
        </p:nvSpPr>
        <p:spPr>
          <a:xfrm>
            <a:off x="428596" y="1164209"/>
            <a:ext cx="8358246" cy="523220"/>
          </a:xfrm>
          <a:prstGeom prst="rect">
            <a:avLst/>
          </a:prstGeom>
          <a:noFill/>
          <a:ln w="3175">
            <a:solidFill>
              <a:schemeClr val="tx1"/>
            </a:solidFill>
          </a:ln>
        </p:spPr>
        <p:txBody>
          <a:bodyPr wrap="square" rtlCol="0">
            <a:spAutoFit/>
          </a:bodyPr>
          <a:lstStyle/>
          <a:p>
            <a:r>
              <a:rPr lang="zh-CN" altLang="en-US" sz="1400" dirty="0" smtClean="0"/>
              <a:t>从应用层的角度，</a:t>
            </a:r>
            <a:r>
              <a:rPr lang="en-US" altLang="zh-CN" sz="1400" dirty="0" err="1" smtClean="0"/>
              <a:t>CoAP</a:t>
            </a:r>
            <a:r>
              <a:rPr lang="zh-CN" altLang="en-US" sz="1400" dirty="0" smtClean="0"/>
              <a:t>协议的制定，使得</a:t>
            </a:r>
            <a:r>
              <a:rPr lang="zh-CN" altLang="en-US" sz="1400" b="1" dirty="0" smtClean="0"/>
              <a:t>应用层协议或者应用程序不需要为了运行在低功耗的嵌入式网络上而进行重新设计</a:t>
            </a:r>
            <a:r>
              <a:rPr lang="zh-CN" altLang="en-US" sz="1400" dirty="0" smtClean="0"/>
              <a:t>。</a:t>
            </a:r>
            <a:r>
              <a:rPr lang="en-US" altLang="zh-CN" sz="1400" dirty="0" smtClean="0"/>
              <a:t>Internet</a:t>
            </a:r>
            <a:r>
              <a:rPr lang="zh-CN" altLang="en-US" sz="1400" dirty="0" smtClean="0"/>
              <a:t>中应用程序的一些设计思想，完全可以在物联网中得到运用。</a:t>
            </a:r>
            <a:endParaRPr lang="zh-CN" altLang="en-US" sz="1400" dirty="0"/>
          </a:p>
        </p:txBody>
      </p:sp>
      <p:sp>
        <p:nvSpPr>
          <p:cNvPr id="9" name="TextBox 8"/>
          <p:cNvSpPr txBox="1"/>
          <p:nvPr/>
        </p:nvSpPr>
        <p:spPr>
          <a:xfrm>
            <a:off x="357158" y="5000636"/>
            <a:ext cx="8460432" cy="338554"/>
          </a:xfrm>
          <a:prstGeom prst="rect">
            <a:avLst/>
          </a:prstGeom>
          <a:noFill/>
        </p:spPr>
        <p:txBody>
          <a:bodyPr wrap="square" rtlCol="0">
            <a:spAutoFit/>
          </a:bodyPr>
          <a:lstStyle/>
          <a:p>
            <a:r>
              <a:rPr lang="zh-CN" altLang="en-US" sz="1600" dirty="0" smtClean="0"/>
              <a:t>这样的一个标准化协议栈正在全部地或部分地被</a:t>
            </a:r>
            <a:r>
              <a:rPr lang="en-US" altLang="zh-CN" sz="1600" dirty="0" err="1" smtClean="0"/>
              <a:t>Zigbee</a:t>
            </a:r>
            <a:r>
              <a:rPr lang="zh-CN" altLang="en-US" sz="1600" dirty="0" smtClean="0"/>
              <a:t>、</a:t>
            </a:r>
            <a:r>
              <a:rPr lang="en-US" altLang="zh-CN" sz="1600" dirty="0" smtClean="0"/>
              <a:t>IPSO</a:t>
            </a:r>
            <a:r>
              <a:rPr lang="zh-CN" altLang="en-US" sz="1600" dirty="0" smtClean="0"/>
              <a:t>等产业联盟所认可和推动。</a:t>
            </a:r>
            <a:endParaRPr lang="zh-CN" altLang="en-US" sz="1600" dirty="0"/>
          </a:p>
        </p:txBody>
      </p:sp>
      <p:sp>
        <p:nvSpPr>
          <p:cNvPr id="12" name="TextBox 11"/>
          <p:cNvSpPr txBox="1"/>
          <p:nvPr/>
        </p:nvSpPr>
        <p:spPr>
          <a:xfrm>
            <a:off x="357158" y="5344555"/>
            <a:ext cx="8460432" cy="584775"/>
          </a:xfrm>
          <a:prstGeom prst="rect">
            <a:avLst/>
          </a:prstGeom>
          <a:noFill/>
        </p:spPr>
        <p:txBody>
          <a:bodyPr wrap="square" rtlCol="0">
            <a:spAutoFit/>
          </a:bodyPr>
          <a:lstStyle/>
          <a:p>
            <a:r>
              <a:rPr lang="zh-CN" altLang="en-US" sz="1600" dirty="0" smtClean="0"/>
              <a:t>尽管还有一些地方需要完善和优化，但是</a:t>
            </a:r>
            <a:r>
              <a:rPr lang="zh-CN" altLang="en-US" sz="1600" b="1" dirty="0" smtClean="0"/>
              <a:t>主要的设计工作已经完成</a:t>
            </a:r>
            <a:r>
              <a:rPr lang="zh-CN" altLang="en-US" sz="1600" dirty="0" smtClean="0"/>
              <a:t>。当前的标准协议栈将在物联网的应用中展现强大的影响力。</a:t>
            </a:r>
            <a:endParaRPr lang="zh-CN" altLang="en-US" sz="1600" dirty="0"/>
          </a:p>
        </p:txBody>
      </p:sp>
      <p:sp>
        <p:nvSpPr>
          <p:cNvPr id="13" name="TextBox 12"/>
          <p:cNvSpPr txBox="1"/>
          <p:nvPr/>
        </p:nvSpPr>
        <p:spPr>
          <a:xfrm>
            <a:off x="3822889" y="684708"/>
            <a:ext cx="1569660" cy="369332"/>
          </a:xfrm>
          <a:prstGeom prst="rect">
            <a:avLst/>
          </a:prstGeom>
          <a:noFill/>
        </p:spPr>
        <p:txBody>
          <a:bodyPr wrap="none" rtlCol="0">
            <a:spAutoFit/>
          </a:bodyPr>
          <a:lstStyle/>
          <a:p>
            <a:r>
              <a:rPr lang="zh-CN" altLang="en-US" dirty="0" smtClean="0"/>
              <a:t>标准化协议栈</a:t>
            </a:r>
            <a:endParaRPr lang="zh-CN" altLang="en-US" dirty="0"/>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9"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39</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总结</a:t>
            </a:r>
            <a:endParaRPr lang="zh-CN" altLang="en-US" dirty="0"/>
          </a:p>
        </p:txBody>
      </p:sp>
      <p:sp>
        <p:nvSpPr>
          <p:cNvPr id="2" name="矩形 1"/>
          <p:cNvSpPr/>
          <p:nvPr/>
        </p:nvSpPr>
        <p:spPr>
          <a:xfrm>
            <a:off x="571472" y="764704"/>
            <a:ext cx="7920880" cy="2031325"/>
          </a:xfrm>
          <a:prstGeom prst="rect">
            <a:avLst/>
          </a:prstGeom>
        </p:spPr>
        <p:txBody>
          <a:bodyPr wrap="square">
            <a:spAutoFit/>
          </a:bodyPr>
          <a:lstStyle/>
          <a:p>
            <a:r>
              <a:rPr lang="en-US" altLang="zh-CN" dirty="0"/>
              <a:t>As we look forward to 2011 and beyond, Andy </a:t>
            </a:r>
            <a:r>
              <a:rPr lang="en-US" altLang="zh-CN" dirty="0" smtClean="0"/>
              <a:t>Grove’s famous </a:t>
            </a:r>
            <a:r>
              <a:rPr lang="en-US" altLang="zh-CN" dirty="0"/>
              <a:t>saying would seem to apply, </a:t>
            </a:r>
            <a:r>
              <a:rPr lang="en-US" altLang="zh-CN" dirty="0" smtClean="0"/>
              <a:t>“Let </a:t>
            </a:r>
            <a:r>
              <a:rPr lang="en-US" altLang="zh-CN" dirty="0"/>
              <a:t>chaos reign, </a:t>
            </a:r>
            <a:r>
              <a:rPr lang="en-US" altLang="zh-CN" dirty="0" smtClean="0"/>
              <a:t>then rein </a:t>
            </a:r>
            <a:r>
              <a:rPr lang="en-US" altLang="zh-CN" dirty="0"/>
              <a:t>in the </a:t>
            </a:r>
            <a:r>
              <a:rPr lang="en-US" altLang="zh-CN" dirty="0" smtClean="0"/>
              <a:t>chaos”. </a:t>
            </a:r>
            <a:r>
              <a:rPr lang="en-US" altLang="zh-CN" dirty="0" smtClean="0">
                <a:solidFill>
                  <a:srgbClr val="FF0000"/>
                </a:solidFill>
              </a:rPr>
              <a:t>We </a:t>
            </a:r>
            <a:r>
              <a:rPr lang="en-US" altLang="zh-CN" dirty="0">
                <a:solidFill>
                  <a:srgbClr val="FF0000"/>
                </a:solidFill>
              </a:rPr>
              <a:t>have enjoyed a decade </a:t>
            </a:r>
            <a:r>
              <a:rPr lang="en-US" altLang="zh-CN" dirty="0" smtClean="0">
                <a:solidFill>
                  <a:srgbClr val="FF0000"/>
                </a:solidFill>
              </a:rPr>
              <a:t>of tremendous </a:t>
            </a:r>
            <a:r>
              <a:rPr lang="en-US" altLang="zh-CN" dirty="0">
                <a:solidFill>
                  <a:srgbClr val="FF0000"/>
                </a:solidFill>
              </a:rPr>
              <a:t>innovation in the design and use of </a:t>
            </a:r>
            <a:r>
              <a:rPr lang="en-US" altLang="zh-CN" dirty="0" smtClean="0">
                <a:solidFill>
                  <a:srgbClr val="FF0000"/>
                </a:solidFill>
              </a:rPr>
              <a:t>low-power </a:t>
            </a:r>
            <a:r>
              <a:rPr lang="en-US" altLang="zh-CN" dirty="0">
                <a:solidFill>
                  <a:srgbClr val="FF0000"/>
                </a:solidFill>
              </a:rPr>
              <a:t>wireless network technology. </a:t>
            </a:r>
            <a:endParaRPr lang="en-US" altLang="zh-CN" dirty="0" smtClean="0">
              <a:solidFill>
                <a:srgbClr val="FF0000"/>
              </a:solidFill>
            </a:endParaRPr>
          </a:p>
          <a:p>
            <a:r>
              <a:rPr lang="en-US" altLang="zh-CN" dirty="0" smtClean="0">
                <a:solidFill>
                  <a:srgbClr val="FF0000"/>
                </a:solidFill>
              </a:rPr>
              <a:t>And </a:t>
            </a:r>
            <a:r>
              <a:rPr lang="en-US" altLang="zh-CN" dirty="0">
                <a:solidFill>
                  <a:srgbClr val="FF0000"/>
                </a:solidFill>
              </a:rPr>
              <a:t>we have laid </a:t>
            </a:r>
            <a:r>
              <a:rPr lang="en-US" altLang="zh-CN" dirty="0" smtClean="0">
                <a:solidFill>
                  <a:srgbClr val="FF0000"/>
                </a:solidFill>
              </a:rPr>
              <a:t>the groundwork </a:t>
            </a:r>
            <a:r>
              <a:rPr lang="en-US" altLang="zh-CN" dirty="0">
                <a:solidFill>
                  <a:srgbClr val="FF0000"/>
                </a:solidFill>
              </a:rPr>
              <a:t>for billions of Internet worked devices.</a:t>
            </a:r>
            <a:r>
              <a:rPr lang="en-US" altLang="zh-CN" dirty="0"/>
              <a:t> </a:t>
            </a:r>
            <a:r>
              <a:rPr lang="en-US" altLang="zh-CN" dirty="0" smtClean="0">
                <a:solidFill>
                  <a:srgbClr val="FF0000"/>
                </a:solidFill>
              </a:rPr>
              <a:t>The next </a:t>
            </a:r>
            <a:r>
              <a:rPr lang="en-US" altLang="zh-CN" dirty="0">
                <a:solidFill>
                  <a:srgbClr val="FF0000"/>
                </a:solidFill>
              </a:rPr>
              <a:t>phase is to fully integrate these two areas </a:t>
            </a:r>
            <a:r>
              <a:rPr lang="en-US" altLang="zh-CN" dirty="0" smtClean="0">
                <a:solidFill>
                  <a:srgbClr val="FF0000"/>
                </a:solidFill>
              </a:rPr>
              <a:t>of development</a:t>
            </a:r>
            <a:r>
              <a:rPr lang="en-US" altLang="zh-CN" dirty="0"/>
              <a:t>. </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558" y="3434501"/>
            <a:ext cx="1386360" cy="1994763"/>
          </a:xfrm>
          <a:prstGeom prst="rect">
            <a:avLst/>
          </a:prstGeom>
        </p:spPr>
      </p:pic>
      <p:sp>
        <p:nvSpPr>
          <p:cNvPr id="5" name="矩形 4"/>
          <p:cNvSpPr/>
          <p:nvPr/>
        </p:nvSpPr>
        <p:spPr>
          <a:xfrm>
            <a:off x="6832933" y="3850879"/>
            <a:ext cx="1596719" cy="800219"/>
          </a:xfrm>
          <a:prstGeom prst="rect">
            <a:avLst/>
          </a:prstGeom>
        </p:spPr>
        <p:txBody>
          <a:bodyPr wrap="none">
            <a:spAutoFit/>
          </a:bodyPr>
          <a:lstStyle/>
          <a:p>
            <a:r>
              <a:rPr lang="en-US" altLang="zh-CN" dirty="0"/>
              <a:t>David </a:t>
            </a:r>
            <a:r>
              <a:rPr lang="en-US" altLang="zh-CN" dirty="0" smtClean="0"/>
              <a:t>Culler</a:t>
            </a:r>
          </a:p>
          <a:p>
            <a:r>
              <a:rPr lang="en-US" altLang="zh-CN" sz="1400" dirty="0" smtClean="0"/>
              <a:t>Berkeley</a:t>
            </a:r>
            <a:r>
              <a:rPr lang="zh-CN" altLang="en-US" sz="1400" dirty="0" smtClean="0"/>
              <a:t>教授</a:t>
            </a:r>
            <a:endParaRPr lang="en-US" altLang="zh-CN" sz="1400" dirty="0" smtClean="0"/>
          </a:p>
          <a:p>
            <a:r>
              <a:rPr lang="en-US" altLang="zh-CN" sz="1400" dirty="0" err="1" smtClean="0"/>
              <a:t>TinyOS</a:t>
            </a:r>
            <a:r>
              <a:rPr lang="zh-CN" altLang="en-US" sz="1400" dirty="0" smtClean="0"/>
              <a:t>发明人</a:t>
            </a:r>
            <a:endParaRPr lang="en-US" altLang="zh-CN" sz="1400" dirty="0" smtClean="0"/>
          </a:p>
        </p:txBody>
      </p:sp>
      <p:sp>
        <p:nvSpPr>
          <p:cNvPr id="9" name="TextBox 8"/>
          <p:cNvSpPr txBox="1"/>
          <p:nvPr/>
        </p:nvSpPr>
        <p:spPr>
          <a:xfrm>
            <a:off x="1142976" y="3857628"/>
            <a:ext cx="2236510" cy="400110"/>
          </a:xfrm>
          <a:prstGeom prst="rect">
            <a:avLst/>
          </a:prstGeom>
          <a:noFill/>
        </p:spPr>
        <p:txBody>
          <a:bodyPr wrap="none" rtlCol="0">
            <a:spAutoFit/>
          </a:bodyPr>
          <a:lstStyle/>
          <a:p>
            <a:r>
              <a:rPr lang="zh-CN" altLang="en-US" sz="2000" b="1" dirty="0" smtClean="0"/>
              <a:t>一切网络实现互联</a:t>
            </a:r>
            <a:endParaRPr lang="zh-CN" altLang="en-US" sz="2000" b="1" dirty="0"/>
          </a:p>
        </p:txBody>
      </p:sp>
      <p:sp>
        <p:nvSpPr>
          <p:cNvPr id="10" name="TextBox 9"/>
          <p:cNvSpPr txBox="1"/>
          <p:nvPr/>
        </p:nvSpPr>
        <p:spPr>
          <a:xfrm>
            <a:off x="1214414" y="4592443"/>
            <a:ext cx="2165072" cy="400110"/>
          </a:xfrm>
          <a:prstGeom prst="rect">
            <a:avLst/>
          </a:prstGeom>
          <a:noFill/>
        </p:spPr>
        <p:txBody>
          <a:bodyPr wrap="square" rtlCol="0">
            <a:spAutoFit/>
          </a:bodyPr>
          <a:lstStyle/>
          <a:p>
            <a:r>
              <a:rPr lang="en-US" altLang="zh-CN" sz="2000" b="1" dirty="0" smtClean="0"/>
              <a:t>IPv6</a:t>
            </a:r>
            <a:r>
              <a:rPr lang="zh-CN" altLang="en-US" sz="2000" b="1" dirty="0" smtClean="0"/>
              <a:t>一统江湖！！</a:t>
            </a:r>
            <a:endParaRPr lang="zh-CN" altLang="en-US" sz="2000" b="1" dirty="0"/>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4</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行不通的两条路之一：回避</a:t>
            </a:r>
            <a:r>
              <a:rPr lang="zh-CN" altLang="en-US" dirty="0" smtClean="0"/>
              <a:t>分层架构</a:t>
            </a:r>
            <a:endParaRPr lang="zh-CN" altLang="en-US" dirty="0"/>
          </a:p>
        </p:txBody>
      </p:sp>
      <p:sp>
        <p:nvSpPr>
          <p:cNvPr id="4" name="TextBox 3"/>
          <p:cNvSpPr txBox="1"/>
          <p:nvPr/>
        </p:nvSpPr>
        <p:spPr>
          <a:xfrm>
            <a:off x="431540" y="548680"/>
            <a:ext cx="6840760" cy="369332"/>
          </a:xfrm>
          <a:prstGeom prst="rect">
            <a:avLst/>
          </a:prstGeom>
          <a:noFill/>
        </p:spPr>
        <p:txBody>
          <a:bodyPr wrap="square" rtlCol="0">
            <a:spAutoFit/>
          </a:bodyPr>
          <a:lstStyle/>
          <a:p>
            <a:r>
              <a:rPr lang="zh-CN" altLang="en-US" dirty="0" smtClean="0"/>
              <a:t>普遍认为：互联网的分层体系架构不适用于资源严重受限的物联网</a:t>
            </a:r>
            <a:endParaRPr lang="zh-CN" altLang="en-US" dirty="0"/>
          </a:p>
        </p:txBody>
      </p:sp>
      <p:sp>
        <p:nvSpPr>
          <p:cNvPr id="7" name="下箭头 6"/>
          <p:cNvSpPr/>
          <p:nvPr/>
        </p:nvSpPr>
        <p:spPr>
          <a:xfrm>
            <a:off x="3635896" y="877362"/>
            <a:ext cx="45719" cy="247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675139" y="1052736"/>
            <a:ext cx="6417141" cy="369332"/>
          </a:xfrm>
          <a:prstGeom prst="rect">
            <a:avLst/>
          </a:prstGeom>
          <a:noFill/>
        </p:spPr>
        <p:txBody>
          <a:bodyPr wrap="none" rtlCol="0">
            <a:spAutoFit/>
          </a:bodyPr>
          <a:lstStyle/>
          <a:p>
            <a:r>
              <a:rPr lang="zh-CN" altLang="en-US" dirty="0" smtClean="0"/>
              <a:t>面向特定应用需求，设计跨层的、紧凑的、精简的通信协议栈</a:t>
            </a:r>
            <a:endParaRPr lang="zh-CN" altLang="en-US" dirty="0"/>
          </a:p>
        </p:txBody>
      </p:sp>
      <p:sp>
        <p:nvSpPr>
          <p:cNvPr id="12" name="下箭头 11"/>
          <p:cNvSpPr/>
          <p:nvPr/>
        </p:nvSpPr>
        <p:spPr>
          <a:xfrm>
            <a:off x="3635896" y="1412776"/>
            <a:ext cx="45719"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utoShape 3"/>
          <p:cNvSpPr>
            <a:spLocks/>
          </p:cNvSpPr>
          <p:nvPr/>
        </p:nvSpPr>
        <p:spPr bwMode="auto">
          <a:xfrm>
            <a:off x="238274" y="5227288"/>
            <a:ext cx="7358062" cy="937345"/>
          </a:xfrm>
          <a:prstGeom prst="roundRect">
            <a:avLst>
              <a:gd name="adj" fmla="val 13634"/>
            </a:avLst>
          </a:prstGeom>
          <a:solidFill>
            <a:srgbClr val="CCCCCC"/>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defTabSz="642938"/>
            <a:r>
              <a:rPr lang="en-US" sz="2400">
                <a:solidFill>
                  <a:srgbClr val="0000FF"/>
                </a:solidFill>
                <a:latin typeface="Gill Sans" charset="0"/>
                <a:sym typeface="Gill Sans" charset="0"/>
              </a:rPr>
              <a:t>Link</a:t>
            </a:r>
          </a:p>
        </p:txBody>
      </p:sp>
      <p:sp>
        <p:nvSpPr>
          <p:cNvPr id="14" name="AutoShape 4"/>
          <p:cNvSpPr>
            <a:spLocks/>
          </p:cNvSpPr>
          <p:nvPr/>
        </p:nvSpPr>
        <p:spPr bwMode="auto">
          <a:xfrm>
            <a:off x="238274" y="4076351"/>
            <a:ext cx="7358062" cy="937346"/>
          </a:xfrm>
          <a:prstGeom prst="roundRect">
            <a:avLst>
              <a:gd name="adj" fmla="val 13634"/>
            </a:avLst>
          </a:prstGeom>
          <a:solidFill>
            <a:srgbClr val="CCCCCC"/>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defTabSz="642938"/>
            <a:r>
              <a:rPr lang="en-US" sz="2400">
                <a:solidFill>
                  <a:srgbClr val="0000FF"/>
                </a:solidFill>
                <a:latin typeface="Gill Sans" charset="0"/>
                <a:sym typeface="Gill Sans" charset="0"/>
              </a:rPr>
              <a:t>Network</a:t>
            </a:r>
          </a:p>
        </p:txBody>
      </p:sp>
      <p:sp>
        <p:nvSpPr>
          <p:cNvPr id="15" name="AutoShape 5"/>
          <p:cNvSpPr>
            <a:spLocks/>
          </p:cNvSpPr>
          <p:nvPr/>
        </p:nvSpPr>
        <p:spPr bwMode="auto">
          <a:xfrm>
            <a:off x="238274" y="2923826"/>
            <a:ext cx="7358062" cy="937346"/>
          </a:xfrm>
          <a:prstGeom prst="roundRect">
            <a:avLst>
              <a:gd name="adj" fmla="val 13634"/>
            </a:avLst>
          </a:prstGeom>
          <a:solidFill>
            <a:srgbClr val="CCCCCC"/>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defTabSz="642938"/>
            <a:r>
              <a:rPr lang="en-US" sz="2400">
                <a:solidFill>
                  <a:srgbClr val="0000FF"/>
                </a:solidFill>
                <a:latin typeface="Gill Sans" charset="0"/>
                <a:sym typeface="Gill Sans" charset="0"/>
              </a:rPr>
              <a:t>Transport</a:t>
            </a:r>
          </a:p>
        </p:txBody>
      </p:sp>
      <p:sp>
        <p:nvSpPr>
          <p:cNvPr id="16" name="AutoShape 6"/>
          <p:cNvSpPr>
            <a:spLocks/>
          </p:cNvSpPr>
          <p:nvPr/>
        </p:nvSpPr>
        <p:spPr bwMode="auto">
          <a:xfrm>
            <a:off x="238274" y="1772816"/>
            <a:ext cx="7358062" cy="935831"/>
          </a:xfrm>
          <a:prstGeom prst="roundRect">
            <a:avLst>
              <a:gd name="adj" fmla="val 13634"/>
            </a:avLst>
          </a:prstGeom>
          <a:solidFill>
            <a:srgbClr val="CCCCCC"/>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defTabSz="642938"/>
            <a:r>
              <a:rPr lang="en-US" sz="2400" dirty="0">
                <a:solidFill>
                  <a:srgbClr val="0000FF"/>
                </a:solidFill>
                <a:latin typeface="Gill Sans" charset="0"/>
                <a:sym typeface="Gill Sans" charset="0"/>
              </a:rPr>
              <a:t>Application</a:t>
            </a:r>
          </a:p>
        </p:txBody>
      </p:sp>
      <p:sp>
        <p:nvSpPr>
          <p:cNvPr id="17" name="Rectangle 15"/>
          <p:cNvSpPr>
            <a:spLocks/>
          </p:cNvSpPr>
          <p:nvPr/>
        </p:nvSpPr>
        <p:spPr bwMode="auto">
          <a:xfrm>
            <a:off x="966911" y="6193988"/>
            <a:ext cx="333425" cy="200055"/>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300" dirty="0">
                <a:solidFill>
                  <a:srgbClr val="FFFF00"/>
                </a:solidFill>
                <a:latin typeface="Gill Sans" charset="0"/>
                <a:sym typeface="Gill Sans" charset="0"/>
              </a:rPr>
              <a:t>1999</a:t>
            </a:r>
          </a:p>
        </p:txBody>
      </p:sp>
      <p:grpSp>
        <p:nvGrpSpPr>
          <p:cNvPr id="18" name="Group 52"/>
          <p:cNvGrpSpPr>
            <a:grpSpLocks/>
          </p:cNvGrpSpPr>
          <p:nvPr/>
        </p:nvGrpSpPr>
        <p:grpSpPr bwMode="auto">
          <a:xfrm>
            <a:off x="1530499" y="1984771"/>
            <a:ext cx="6056312" cy="4400526"/>
            <a:chOff x="1239" y="783"/>
            <a:chExt cx="3815" cy="2906"/>
          </a:xfrm>
        </p:grpSpPr>
        <p:sp>
          <p:nvSpPr>
            <p:cNvPr id="19" name="Rectangle 8"/>
            <p:cNvSpPr>
              <a:spLocks/>
            </p:cNvSpPr>
            <p:nvPr/>
          </p:nvSpPr>
          <p:spPr bwMode="auto">
            <a:xfrm>
              <a:off x="1977" y="3573"/>
              <a:ext cx="230" cy="116"/>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200" b="1">
                  <a:solidFill>
                    <a:srgbClr val="FFFF00"/>
                  </a:solidFill>
                  <a:latin typeface="Gill Sans" charset="0"/>
                  <a:sym typeface="Gill Sans" charset="0"/>
                </a:rPr>
                <a:t>2002</a:t>
              </a:r>
            </a:p>
          </p:txBody>
        </p:sp>
        <p:sp>
          <p:nvSpPr>
            <p:cNvPr id="20" name="Rectangle 9"/>
            <p:cNvSpPr>
              <a:spLocks/>
            </p:cNvSpPr>
            <p:nvPr/>
          </p:nvSpPr>
          <p:spPr bwMode="auto">
            <a:xfrm>
              <a:off x="2376" y="3573"/>
              <a:ext cx="230" cy="116"/>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200" b="1">
                  <a:solidFill>
                    <a:srgbClr val="FFFF00"/>
                  </a:solidFill>
                  <a:latin typeface="Gill Sans" charset="0"/>
                  <a:sym typeface="Gill Sans" charset="0"/>
                </a:rPr>
                <a:t>2003</a:t>
              </a:r>
            </a:p>
          </p:txBody>
        </p:sp>
        <p:sp>
          <p:nvSpPr>
            <p:cNvPr id="21" name="Rectangle 10"/>
            <p:cNvSpPr>
              <a:spLocks/>
            </p:cNvSpPr>
            <p:nvPr/>
          </p:nvSpPr>
          <p:spPr bwMode="auto">
            <a:xfrm>
              <a:off x="2900" y="3573"/>
              <a:ext cx="230" cy="116"/>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200" b="1">
                  <a:solidFill>
                    <a:srgbClr val="FFFF00"/>
                  </a:solidFill>
                  <a:latin typeface="Gill Sans" charset="0"/>
                  <a:sym typeface="Gill Sans" charset="0"/>
                </a:rPr>
                <a:t>2004</a:t>
              </a:r>
            </a:p>
          </p:txBody>
        </p:sp>
        <p:sp>
          <p:nvSpPr>
            <p:cNvPr id="22" name="Rectangle 11"/>
            <p:cNvSpPr>
              <a:spLocks/>
            </p:cNvSpPr>
            <p:nvPr/>
          </p:nvSpPr>
          <p:spPr bwMode="auto">
            <a:xfrm>
              <a:off x="3502" y="3573"/>
              <a:ext cx="230" cy="116"/>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200" b="1">
                  <a:solidFill>
                    <a:srgbClr val="FFFF00"/>
                  </a:solidFill>
                  <a:latin typeface="Gill Sans" charset="0"/>
                  <a:sym typeface="Gill Sans" charset="0"/>
                </a:rPr>
                <a:t>2005</a:t>
              </a:r>
            </a:p>
          </p:txBody>
        </p:sp>
        <p:sp>
          <p:nvSpPr>
            <p:cNvPr id="23" name="Rectangle 12"/>
            <p:cNvSpPr>
              <a:spLocks/>
            </p:cNvSpPr>
            <p:nvPr/>
          </p:nvSpPr>
          <p:spPr bwMode="auto">
            <a:xfrm>
              <a:off x="4098" y="3573"/>
              <a:ext cx="230" cy="116"/>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200" b="1">
                  <a:solidFill>
                    <a:srgbClr val="FFFF00"/>
                  </a:solidFill>
                  <a:latin typeface="Gill Sans" charset="0"/>
                  <a:sym typeface="Gill Sans" charset="0"/>
                </a:rPr>
                <a:t>2006</a:t>
              </a:r>
            </a:p>
          </p:txBody>
        </p:sp>
        <p:sp>
          <p:nvSpPr>
            <p:cNvPr id="24" name="Rectangle 13"/>
            <p:cNvSpPr>
              <a:spLocks/>
            </p:cNvSpPr>
            <p:nvPr/>
          </p:nvSpPr>
          <p:spPr bwMode="auto">
            <a:xfrm>
              <a:off x="4436" y="3573"/>
              <a:ext cx="230" cy="116"/>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200" b="1">
                  <a:solidFill>
                    <a:srgbClr val="FFFF00"/>
                  </a:solidFill>
                  <a:latin typeface="Gill Sans" charset="0"/>
                  <a:sym typeface="Gill Sans" charset="0"/>
                </a:rPr>
                <a:t>2007</a:t>
              </a:r>
            </a:p>
          </p:txBody>
        </p:sp>
        <p:sp>
          <p:nvSpPr>
            <p:cNvPr id="25" name="AutoShape 14"/>
            <p:cNvSpPr>
              <a:spLocks/>
            </p:cNvSpPr>
            <p:nvPr/>
          </p:nvSpPr>
          <p:spPr bwMode="auto">
            <a:xfrm rot="-5400000">
              <a:off x="646" y="2101"/>
              <a:ext cx="1288" cy="102"/>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SPIN</a:t>
              </a:r>
            </a:p>
          </p:txBody>
        </p:sp>
        <p:sp>
          <p:nvSpPr>
            <p:cNvPr id="26" name="Rectangle 16"/>
            <p:cNvSpPr>
              <a:spLocks/>
            </p:cNvSpPr>
            <p:nvPr/>
          </p:nvSpPr>
          <p:spPr bwMode="auto">
            <a:xfrm>
              <a:off x="1307" y="3573"/>
              <a:ext cx="230" cy="116"/>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200" b="1">
                  <a:solidFill>
                    <a:srgbClr val="FFFF00"/>
                  </a:solidFill>
                  <a:latin typeface="Gill Sans" charset="0"/>
                  <a:sym typeface="Gill Sans" charset="0"/>
                </a:rPr>
                <a:t>2000</a:t>
              </a:r>
            </a:p>
          </p:txBody>
        </p:sp>
        <p:sp>
          <p:nvSpPr>
            <p:cNvPr id="27" name="Rectangle 17"/>
            <p:cNvSpPr>
              <a:spLocks/>
            </p:cNvSpPr>
            <p:nvPr/>
          </p:nvSpPr>
          <p:spPr bwMode="auto">
            <a:xfrm>
              <a:off x="1623" y="3573"/>
              <a:ext cx="230" cy="116"/>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200" b="1">
                  <a:solidFill>
                    <a:srgbClr val="FFFF00"/>
                  </a:solidFill>
                  <a:latin typeface="Gill Sans" charset="0"/>
                  <a:sym typeface="Gill Sans" charset="0"/>
                </a:rPr>
                <a:t>2001</a:t>
              </a:r>
            </a:p>
          </p:txBody>
        </p:sp>
        <p:sp>
          <p:nvSpPr>
            <p:cNvPr id="28" name="Rectangle 18"/>
            <p:cNvSpPr>
              <a:spLocks/>
            </p:cNvSpPr>
            <p:nvPr/>
          </p:nvSpPr>
          <p:spPr bwMode="auto">
            <a:xfrm>
              <a:off x="4773" y="3573"/>
              <a:ext cx="230" cy="116"/>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200" b="1">
                  <a:solidFill>
                    <a:srgbClr val="FFFF00"/>
                  </a:solidFill>
                  <a:latin typeface="Gill Sans" charset="0"/>
                  <a:sym typeface="Gill Sans" charset="0"/>
                </a:rPr>
                <a:t>2008</a:t>
              </a:r>
            </a:p>
          </p:txBody>
        </p:sp>
        <p:sp>
          <p:nvSpPr>
            <p:cNvPr id="29" name="AutoShape 19"/>
            <p:cNvSpPr>
              <a:spLocks/>
            </p:cNvSpPr>
            <p:nvPr/>
          </p:nvSpPr>
          <p:spPr bwMode="auto">
            <a:xfrm rot="-5400000">
              <a:off x="396" y="2464"/>
              <a:ext cx="2013"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Broadcast Storm</a:t>
              </a:r>
            </a:p>
          </p:txBody>
        </p:sp>
        <p:sp>
          <p:nvSpPr>
            <p:cNvPr id="30" name="AutoShape 20"/>
            <p:cNvSpPr>
              <a:spLocks/>
            </p:cNvSpPr>
            <p:nvPr/>
          </p:nvSpPr>
          <p:spPr bwMode="auto">
            <a:xfrm rot="-5400000">
              <a:off x="508" y="2464"/>
              <a:ext cx="2013" cy="102"/>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TinyOS 0.6</a:t>
              </a:r>
            </a:p>
          </p:txBody>
        </p:sp>
        <p:sp>
          <p:nvSpPr>
            <p:cNvPr id="31" name="AutoShape 21"/>
            <p:cNvSpPr>
              <a:spLocks/>
            </p:cNvSpPr>
            <p:nvPr/>
          </p:nvSpPr>
          <p:spPr bwMode="auto">
            <a:xfrm rot="-5400000">
              <a:off x="1346" y="3190"/>
              <a:ext cx="563"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WooMAC</a:t>
              </a:r>
            </a:p>
          </p:txBody>
        </p:sp>
        <p:sp>
          <p:nvSpPr>
            <p:cNvPr id="32" name="AutoShape 22"/>
            <p:cNvSpPr>
              <a:spLocks/>
            </p:cNvSpPr>
            <p:nvPr/>
          </p:nvSpPr>
          <p:spPr bwMode="auto">
            <a:xfrm rot="-5400000">
              <a:off x="372" y="2101"/>
              <a:ext cx="2738"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GAF</a:t>
              </a:r>
            </a:p>
          </p:txBody>
        </p:sp>
        <p:sp>
          <p:nvSpPr>
            <p:cNvPr id="33" name="AutoShape 23"/>
            <p:cNvSpPr>
              <a:spLocks/>
            </p:cNvSpPr>
            <p:nvPr/>
          </p:nvSpPr>
          <p:spPr bwMode="auto">
            <a:xfrm rot="-5400000">
              <a:off x="1571" y="3190"/>
              <a:ext cx="563"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S-MAC</a:t>
              </a:r>
            </a:p>
          </p:txBody>
        </p:sp>
        <p:sp>
          <p:nvSpPr>
            <p:cNvPr id="34" name="AutoShape 24"/>
            <p:cNvSpPr>
              <a:spLocks/>
            </p:cNvSpPr>
            <p:nvPr/>
          </p:nvSpPr>
          <p:spPr bwMode="auto">
            <a:xfrm rot="-5400000">
              <a:off x="1684" y="3190"/>
              <a:ext cx="563"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Aloha PS</a:t>
              </a:r>
            </a:p>
          </p:txBody>
        </p:sp>
        <p:sp>
          <p:nvSpPr>
            <p:cNvPr id="35" name="AutoShape 25"/>
            <p:cNvSpPr>
              <a:spLocks/>
            </p:cNvSpPr>
            <p:nvPr/>
          </p:nvSpPr>
          <p:spPr bwMode="auto">
            <a:xfrm rot="-5400000">
              <a:off x="1071" y="2464"/>
              <a:ext cx="2014"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PSFQ</a:t>
              </a:r>
            </a:p>
          </p:txBody>
        </p:sp>
        <p:sp>
          <p:nvSpPr>
            <p:cNvPr id="36" name="AutoShape 26"/>
            <p:cNvSpPr>
              <a:spLocks/>
            </p:cNvSpPr>
            <p:nvPr/>
          </p:nvSpPr>
          <p:spPr bwMode="auto">
            <a:xfrm rot="-5400000">
              <a:off x="822" y="2101"/>
              <a:ext cx="2738"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GDI</a:t>
              </a:r>
            </a:p>
          </p:txBody>
        </p:sp>
        <p:sp>
          <p:nvSpPr>
            <p:cNvPr id="37" name="AutoShape 27"/>
            <p:cNvSpPr>
              <a:spLocks/>
            </p:cNvSpPr>
            <p:nvPr/>
          </p:nvSpPr>
          <p:spPr bwMode="auto">
            <a:xfrm rot="-5400000">
              <a:off x="1696" y="2464"/>
              <a:ext cx="1214"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CODA</a:t>
              </a:r>
            </a:p>
          </p:txBody>
        </p:sp>
        <p:sp>
          <p:nvSpPr>
            <p:cNvPr id="38" name="AutoShape 28"/>
            <p:cNvSpPr>
              <a:spLocks/>
            </p:cNvSpPr>
            <p:nvPr/>
          </p:nvSpPr>
          <p:spPr bwMode="auto">
            <a:xfrm rot="-5400000">
              <a:off x="1772" y="2827"/>
              <a:ext cx="1288"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MintRoute</a:t>
              </a:r>
            </a:p>
          </p:txBody>
        </p:sp>
        <p:sp>
          <p:nvSpPr>
            <p:cNvPr id="39" name="AutoShape 29"/>
            <p:cNvSpPr>
              <a:spLocks/>
            </p:cNvSpPr>
            <p:nvPr/>
          </p:nvSpPr>
          <p:spPr bwMode="auto">
            <a:xfrm rot="-5400000">
              <a:off x="2246" y="3190"/>
              <a:ext cx="563"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T-MAC</a:t>
              </a:r>
            </a:p>
          </p:txBody>
        </p:sp>
        <p:sp>
          <p:nvSpPr>
            <p:cNvPr id="40" name="AutoShape 30"/>
            <p:cNvSpPr>
              <a:spLocks/>
            </p:cNvSpPr>
            <p:nvPr/>
          </p:nvSpPr>
          <p:spPr bwMode="auto">
            <a:xfrm rot="-5400000">
              <a:off x="1634" y="2464"/>
              <a:ext cx="2014"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RMST</a:t>
              </a:r>
            </a:p>
          </p:txBody>
        </p:sp>
        <p:sp>
          <p:nvSpPr>
            <p:cNvPr id="41" name="AutoShape 31"/>
            <p:cNvSpPr>
              <a:spLocks/>
            </p:cNvSpPr>
            <p:nvPr/>
          </p:nvSpPr>
          <p:spPr bwMode="auto">
            <a:xfrm rot="-5400000">
              <a:off x="2471" y="3190"/>
              <a:ext cx="563" cy="102"/>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B-MAC</a:t>
              </a:r>
            </a:p>
          </p:txBody>
        </p:sp>
        <p:sp>
          <p:nvSpPr>
            <p:cNvPr id="42" name="AutoShape 32"/>
            <p:cNvSpPr>
              <a:spLocks/>
            </p:cNvSpPr>
            <p:nvPr/>
          </p:nvSpPr>
          <p:spPr bwMode="auto">
            <a:xfrm rot="-5400000">
              <a:off x="2422" y="2627"/>
              <a:ext cx="888"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MultihopLQI</a:t>
              </a:r>
            </a:p>
          </p:txBody>
        </p:sp>
        <p:sp>
          <p:nvSpPr>
            <p:cNvPr id="43" name="AutoShape 33"/>
            <p:cNvSpPr>
              <a:spLocks/>
            </p:cNvSpPr>
            <p:nvPr/>
          </p:nvSpPr>
          <p:spPr bwMode="auto">
            <a:xfrm rot="-5400000">
              <a:off x="2371" y="2464"/>
              <a:ext cx="1214" cy="102"/>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Fusion</a:t>
              </a:r>
            </a:p>
          </p:txBody>
        </p:sp>
        <p:sp>
          <p:nvSpPr>
            <p:cNvPr id="44" name="AutoShape 34"/>
            <p:cNvSpPr>
              <a:spLocks/>
            </p:cNvSpPr>
            <p:nvPr/>
          </p:nvSpPr>
          <p:spPr bwMode="auto">
            <a:xfrm rot="-5400000">
              <a:off x="2646" y="1902"/>
              <a:ext cx="889"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Deluge</a:t>
              </a:r>
            </a:p>
          </p:txBody>
        </p:sp>
        <p:sp>
          <p:nvSpPr>
            <p:cNvPr id="45" name="AutoShape 35"/>
            <p:cNvSpPr>
              <a:spLocks/>
            </p:cNvSpPr>
            <p:nvPr/>
          </p:nvSpPr>
          <p:spPr bwMode="auto">
            <a:xfrm rot="-5400000">
              <a:off x="2196" y="2464"/>
              <a:ext cx="2014" cy="102"/>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FPS</a:t>
              </a:r>
            </a:p>
          </p:txBody>
        </p:sp>
        <p:sp>
          <p:nvSpPr>
            <p:cNvPr id="46" name="AutoShape 36"/>
            <p:cNvSpPr>
              <a:spLocks/>
            </p:cNvSpPr>
            <p:nvPr/>
          </p:nvSpPr>
          <p:spPr bwMode="auto">
            <a:xfrm rot="-5400000">
              <a:off x="3034" y="3190"/>
              <a:ext cx="563"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WiseMAC</a:t>
              </a:r>
            </a:p>
          </p:txBody>
        </p:sp>
        <p:sp>
          <p:nvSpPr>
            <p:cNvPr id="47" name="AutoShape 37"/>
            <p:cNvSpPr>
              <a:spLocks/>
            </p:cNvSpPr>
            <p:nvPr/>
          </p:nvSpPr>
          <p:spPr bwMode="auto">
            <a:xfrm rot="-5400000">
              <a:off x="3183" y="2827"/>
              <a:ext cx="489" cy="102"/>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SP</a:t>
              </a:r>
            </a:p>
          </p:txBody>
        </p:sp>
        <p:sp>
          <p:nvSpPr>
            <p:cNvPr id="48" name="AutoShape 38"/>
            <p:cNvSpPr>
              <a:spLocks/>
            </p:cNvSpPr>
            <p:nvPr/>
          </p:nvSpPr>
          <p:spPr bwMode="auto">
            <a:xfrm rot="-5400000">
              <a:off x="3096" y="1902"/>
              <a:ext cx="889"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Drip</a:t>
              </a:r>
            </a:p>
          </p:txBody>
        </p:sp>
        <p:sp>
          <p:nvSpPr>
            <p:cNvPr id="49" name="AutoShape 39"/>
            <p:cNvSpPr>
              <a:spLocks/>
            </p:cNvSpPr>
            <p:nvPr/>
          </p:nvSpPr>
          <p:spPr bwMode="auto">
            <a:xfrm rot="-5400000">
              <a:off x="2846" y="2264"/>
              <a:ext cx="1614" cy="102"/>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Drain</a:t>
              </a:r>
            </a:p>
          </p:txBody>
        </p:sp>
        <p:sp>
          <p:nvSpPr>
            <p:cNvPr id="50" name="AutoShape 40"/>
            <p:cNvSpPr>
              <a:spLocks/>
            </p:cNvSpPr>
            <p:nvPr/>
          </p:nvSpPr>
          <p:spPr bwMode="auto">
            <a:xfrm rot="-5400000">
              <a:off x="3322" y="2627"/>
              <a:ext cx="888"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BVR</a:t>
              </a:r>
            </a:p>
          </p:txBody>
        </p:sp>
        <p:sp>
          <p:nvSpPr>
            <p:cNvPr id="51" name="AutoShape 41"/>
            <p:cNvSpPr>
              <a:spLocks/>
            </p:cNvSpPr>
            <p:nvPr/>
          </p:nvSpPr>
          <p:spPr bwMode="auto">
            <a:xfrm rot="-5400000">
              <a:off x="2508" y="2102"/>
              <a:ext cx="2739" cy="102"/>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Redwoods</a:t>
              </a:r>
            </a:p>
          </p:txBody>
        </p:sp>
        <p:sp>
          <p:nvSpPr>
            <p:cNvPr id="52" name="AutoShape 42"/>
            <p:cNvSpPr>
              <a:spLocks/>
            </p:cNvSpPr>
            <p:nvPr/>
          </p:nvSpPr>
          <p:spPr bwMode="auto">
            <a:xfrm rot="-5400000">
              <a:off x="2621" y="2102"/>
              <a:ext cx="2739"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North Sea</a:t>
              </a:r>
            </a:p>
          </p:txBody>
        </p:sp>
        <p:sp>
          <p:nvSpPr>
            <p:cNvPr id="53" name="AutoShape 43"/>
            <p:cNvSpPr>
              <a:spLocks/>
            </p:cNvSpPr>
            <p:nvPr/>
          </p:nvSpPr>
          <p:spPr bwMode="auto">
            <a:xfrm rot="16200000">
              <a:off x="3967" y="3190"/>
              <a:ext cx="563"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dirty="0">
                  <a:solidFill>
                    <a:srgbClr val="FFFF00"/>
                  </a:solidFill>
                  <a:latin typeface="Gill Sans" charset="0"/>
                  <a:sym typeface="Gill Sans" charset="0"/>
                </a:rPr>
                <a:t>SCP-MAC</a:t>
              </a:r>
            </a:p>
          </p:txBody>
        </p:sp>
        <p:sp>
          <p:nvSpPr>
            <p:cNvPr id="54" name="AutoShape 44"/>
            <p:cNvSpPr>
              <a:spLocks/>
            </p:cNvSpPr>
            <p:nvPr/>
          </p:nvSpPr>
          <p:spPr bwMode="auto">
            <a:xfrm rot="16200000">
              <a:off x="4048" y="3190"/>
              <a:ext cx="563"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dirty="0">
                  <a:solidFill>
                    <a:srgbClr val="FFFF00"/>
                  </a:solidFill>
                  <a:latin typeface="Gill Sans" charset="0"/>
                  <a:sym typeface="Gill Sans" charset="0"/>
                </a:rPr>
                <a:t>PEDAMACS</a:t>
              </a:r>
            </a:p>
          </p:txBody>
        </p:sp>
        <p:sp>
          <p:nvSpPr>
            <p:cNvPr id="55" name="AutoShape 45"/>
            <p:cNvSpPr>
              <a:spLocks/>
            </p:cNvSpPr>
            <p:nvPr/>
          </p:nvSpPr>
          <p:spPr bwMode="auto">
            <a:xfrm rot="-5400000">
              <a:off x="4047" y="3190"/>
              <a:ext cx="563"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X-MAC</a:t>
              </a:r>
            </a:p>
          </p:txBody>
        </p:sp>
        <p:sp>
          <p:nvSpPr>
            <p:cNvPr id="56" name="AutoShape 46"/>
            <p:cNvSpPr>
              <a:spLocks/>
            </p:cNvSpPr>
            <p:nvPr/>
          </p:nvSpPr>
          <p:spPr bwMode="auto">
            <a:xfrm rot="-5400000">
              <a:off x="3071" y="2102"/>
              <a:ext cx="2739"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Volcano</a:t>
              </a:r>
            </a:p>
          </p:txBody>
        </p:sp>
        <p:sp>
          <p:nvSpPr>
            <p:cNvPr id="57" name="AutoShape 47"/>
            <p:cNvSpPr>
              <a:spLocks/>
            </p:cNvSpPr>
            <p:nvPr/>
          </p:nvSpPr>
          <p:spPr bwMode="auto">
            <a:xfrm rot="-5400000">
              <a:off x="4110" y="2627"/>
              <a:ext cx="888"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CTP</a:t>
              </a:r>
            </a:p>
          </p:txBody>
        </p:sp>
        <p:sp>
          <p:nvSpPr>
            <p:cNvPr id="58" name="AutoShape 48"/>
            <p:cNvSpPr>
              <a:spLocks/>
            </p:cNvSpPr>
            <p:nvPr/>
          </p:nvSpPr>
          <p:spPr bwMode="auto">
            <a:xfrm rot="-5400000">
              <a:off x="3859" y="2264"/>
              <a:ext cx="1614"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Flush</a:t>
              </a:r>
            </a:p>
          </p:txBody>
        </p:sp>
        <p:sp>
          <p:nvSpPr>
            <p:cNvPr id="59" name="AutoShape 49"/>
            <p:cNvSpPr>
              <a:spLocks/>
            </p:cNvSpPr>
            <p:nvPr/>
          </p:nvSpPr>
          <p:spPr bwMode="auto">
            <a:xfrm rot="-5400000">
              <a:off x="3409" y="2102"/>
              <a:ext cx="2739"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Golden Gate Bridge</a:t>
              </a:r>
            </a:p>
          </p:txBody>
        </p:sp>
        <p:sp>
          <p:nvSpPr>
            <p:cNvPr id="60" name="AutoShape 50"/>
            <p:cNvSpPr>
              <a:spLocks/>
            </p:cNvSpPr>
            <p:nvPr/>
          </p:nvSpPr>
          <p:spPr bwMode="auto">
            <a:xfrm rot="-5400000">
              <a:off x="4447" y="2627"/>
              <a:ext cx="888"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S4</a:t>
              </a:r>
            </a:p>
          </p:txBody>
        </p:sp>
        <p:sp>
          <p:nvSpPr>
            <p:cNvPr id="61" name="AutoShape 51"/>
            <p:cNvSpPr>
              <a:spLocks/>
            </p:cNvSpPr>
            <p:nvPr/>
          </p:nvSpPr>
          <p:spPr bwMode="auto">
            <a:xfrm rot="-5400000">
              <a:off x="4559" y="1902"/>
              <a:ext cx="889" cy="101"/>
            </a:xfrm>
            <a:prstGeom prst="roundRect">
              <a:avLst>
                <a:gd name="adj" fmla="val 50000"/>
              </a:avLst>
            </a:prstGeom>
            <a:solidFill>
              <a:srgbClr val="004080"/>
            </a:solidFill>
            <a:ln w="25400">
              <a:noFill/>
              <a:round/>
              <a:headEnd/>
              <a:tailEnd/>
            </a:ln>
            <a:effectLst>
              <a:outerShdw blurRad="127000" dist="76199" dir="2700000" algn="ctr" rotWithShape="0">
                <a:schemeClr val="bg2">
                  <a:alpha val="75000"/>
                </a:schemeClr>
              </a:outerShdw>
            </a:effectLst>
          </p:spPr>
          <p:txBody>
            <a:bodyPr lIns="0" tIns="0" rIns="0" bIns="0" anchor="ctr">
              <a:prstTxWarp prst="textNoShape">
                <a:avLst/>
              </a:prstTxWarp>
            </a:bodyPr>
            <a:lstStyle/>
            <a:p>
              <a:pPr algn="ctr" defTabSz="642938"/>
              <a:r>
                <a:rPr lang="en-US" sz="1200" b="1">
                  <a:solidFill>
                    <a:srgbClr val="FFFF00"/>
                  </a:solidFill>
                  <a:latin typeface="Gill Sans" charset="0"/>
                  <a:sym typeface="Gill Sans" charset="0"/>
                </a:rPr>
                <a:t>Dip</a:t>
              </a:r>
            </a:p>
          </p:txBody>
        </p:sp>
      </p:grpSp>
      <p:sp>
        <p:nvSpPr>
          <p:cNvPr id="10" name="TextBox 9"/>
          <p:cNvSpPr txBox="1"/>
          <p:nvPr/>
        </p:nvSpPr>
        <p:spPr>
          <a:xfrm>
            <a:off x="7596336" y="2278404"/>
            <a:ext cx="1331640" cy="1754326"/>
          </a:xfrm>
          <a:prstGeom prst="rect">
            <a:avLst/>
          </a:prstGeom>
          <a:noFill/>
        </p:spPr>
        <p:txBody>
          <a:bodyPr wrap="square" rtlCol="0">
            <a:spAutoFit/>
          </a:bodyPr>
          <a:lstStyle/>
          <a:p>
            <a:r>
              <a:rPr lang="zh-CN" altLang="en-US" dirty="0" smtClean="0"/>
              <a:t>产生的是各自为政的、互操作性</a:t>
            </a:r>
            <a:r>
              <a:rPr lang="en-US" altLang="zh-CN" dirty="0" smtClean="0"/>
              <a:t>+</a:t>
            </a:r>
            <a:r>
              <a:rPr lang="zh-CN" altLang="en-US" dirty="0" smtClean="0"/>
              <a:t>灵活性</a:t>
            </a:r>
            <a:r>
              <a:rPr lang="en-US" altLang="zh-CN" dirty="0" smtClean="0"/>
              <a:t>+</a:t>
            </a:r>
            <a:r>
              <a:rPr lang="zh-CN" altLang="en-US" dirty="0" smtClean="0"/>
              <a:t>扩展性都很差的网络</a:t>
            </a:r>
            <a:endParaRPr lang="zh-CN" altLang="en-US" dirty="0"/>
          </a:p>
        </p:txBody>
      </p:sp>
      <p:sp>
        <p:nvSpPr>
          <p:cNvPr id="62" name="下箭头 61"/>
          <p:cNvSpPr/>
          <p:nvPr/>
        </p:nvSpPr>
        <p:spPr>
          <a:xfrm>
            <a:off x="8100392" y="4076351"/>
            <a:ext cx="161764" cy="7106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7505849" y="4940425"/>
            <a:ext cx="1638151" cy="58702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影响力有限</a:t>
            </a:r>
            <a:endParaRPr lang="zh-CN" altLang="en-US" dirty="0">
              <a:solidFill>
                <a:schemeClr val="bg1"/>
              </a:solidFill>
            </a:endParaRPr>
          </a:p>
        </p:txBody>
      </p:sp>
    </p:spTree>
    <p:extLst>
      <p:ext uri="{BB962C8B-B14F-4D97-AF65-F5344CB8AC3E}">
        <p14:creationId xmlns:p14="http://schemas.microsoft.com/office/powerpoint/2010/main" val="319349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p:bldP spid="12" grpId="0" animBg="1"/>
      <p:bldP spid="13" grpId="0" animBg="1"/>
      <p:bldP spid="14" grpId="0" animBg="1"/>
      <p:bldP spid="15" grpId="0" animBg="1"/>
      <p:bldP spid="16" grpId="0" animBg="1"/>
      <p:bldP spid="17" grpId="0"/>
      <p:bldP spid="10" grpId="0"/>
      <p:bldP spid="62" grpId="0" animBg="1"/>
      <p:bldP spid="6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1115616" y="1484784"/>
            <a:ext cx="7056784" cy="36724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a:off x="1259632" y="2060848"/>
            <a:ext cx="4608512" cy="2376264"/>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40</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扩展互联网的边界！</a:t>
            </a:r>
            <a:endParaRPr lang="zh-CN" altLang="en-US" dirty="0"/>
          </a:p>
        </p:txBody>
      </p:sp>
      <p:sp>
        <p:nvSpPr>
          <p:cNvPr id="2" name="椭圆 1"/>
          <p:cNvSpPr/>
          <p:nvPr/>
        </p:nvSpPr>
        <p:spPr>
          <a:xfrm>
            <a:off x="1403648" y="2492896"/>
            <a:ext cx="2448272" cy="136815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第一代互联网：</a:t>
            </a:r>
            <a:endParaRPr lang="en-US" altLang="zh-CN" sz="1600" dirty="0" smtClean="0">
              <a:solidFill>
                <a:schemeClr val="tx1"/>
              </a:solidFill>
            </a:endParaRPr>
          </a:p>
          <a:p>
            <a:pPr algn="ctr"/>
            <a:r>
              <a:rPr lang="zh-CN" altLang="en-US" sz="1600" dirty="0" smtClean="0">
                <a:solidFill>
                  <a:schemeClr val="tx1"/>
                </a:solidFill>
              </a:rPr>
              <a:t>连接每台计算机</a:t>
            </a:r>
            <a:endParaRPr lang="zh-CN" altLang="en-US" sz="1600" dirty="0">
              <a:solidFill>
                <a:schemeClr val="tx1"/>
              </a:solidFill>
            </a:endParaRPr>
          </a:p>
        </p:txBody>
      </p:sp>
      <p:sp>
        <p:nvSpPr>
          <p:cNvPr id="5" name="TextBox 4"/>
          <p:cNvSpPr txBox="1"/>
          <p:nvPr/>
        </p:nvSpPr>
        <p:spPr>
          <a:xfrm>
            <a:off x="3851920" y="2657181"/>
            <a:ext cx="1656184" cy="1077218"/>
          </a:xfrm>
          <a:prstGeom prst="rect">
            <a:avLst/>
          </a:prstGeom>
          <a:noFill/>
        </p:spPr>
        <p:txBody>
          <a:bodyPr wrap="square" rtlCol="0">
            <a:spAutoFit/>
          </a:bodyPr>
          <a:lstStyle/>
          <a:p>
            <a:r>
              <a:rPr lang="zh-CN" altLang="en-US" sz="1600" dirty="0" smtClean="0"/>
              <a:t>第二代互联网：连接每台手机、笔记本等移动设备</a:t>
            </a:r>
            <a:endParaRPr lang="zh-CN" altLang="en-US" sz="1600" dirty="0"/>
          </a:p>
        </p:txBody>
      </p:sp>
      <p:sp>
        <p:nvSpPr>
          <p:cNvPr id="10" name="TextBox 9"/>
          <p:cNvSpPr txBox="1"/>
          <p:nvPr/>
        </p:nvSpPr>
        <p:spPr>
          <a:xfrm>
            <a:off x="5868144" y="2872624"/>
            <a:ext cx="2160240" cy="646331"/>
          </a:xfrm>
          <a:prstGeom prst="rect">
            <a:avLst/>
          </a:prstGeom>
          <a:noFill/>
        </p:spPr>
        <p:txBody>
          <a:bodyPr wrap="square" rtlCol="0">
            <a:spAutoFit/>
          </a:bodyPr>
          <a:lstStyle/>
          <a:p>
            <a:r>
              <a:rPr lang="zh-CN" altLang="en-US" dirty="0" smtClean="0"/>
              <a:t>第三代互联网：连接每个物体</a:t>
            </a:r>
            <a:endParaRPr lang="zh-CN" altLang="en-US" dirty="0"/>
          </a:p>
        </p:txBody>
      </p:sp>
    </p:spTree>
    <p:extLst>
      <p:ext uri="{BB962C8B-B14F-4D97-AF65-F5344CB8AC3E}">
        <p14:creationId xmlns:p14="http://schemas.microsoft.com/office/powerpoint/2010/main" val="40865195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47664" y="2420888"/>
            <a:ext cx="5946022" cy="1470025"/>
          </a:xfrm>
        </p:spPr>
        <p:txBody>
          <a:bodyPr/>
          <a:lstStyle/>
          <a:p>
            <a:r>
              <a:rPr lang="zh-CN" altLang="en-US" sz="4800" dirty="0" smtClean="0"/>
              <a:t>谢谢！</a:t>
            </a:r>
            <a:r>
              <a:rPr lang="en-US" altLang="zh-CN" sz="4800" dirty="0" smtClean="0"/>
              <a:t/>
            </a:r>
            <a:br>
              <a:rPr lang="en-US" altLang="zh-CN" sz="4800" dirty="0" smtClean="0"/>
            </a:br>
            <a:r>
              <a:rPr lang="en-US" altLang="zh-CN" sz="4800" dirty="0" smtClean="0"/>
              <a:t>Q&amp;A</a:t>
            </a:r>
            <a:r>
              <a:rPr lang="zh-CN" altLang="en-US" sz="4800" dirty="0" smtClean="0"/>
              <a:t>？</a:t>
            </a:r>
            <a:endParaRPr lang="zh-CN" altLang="en-US" sz="4800" dirty="0"/>
          </a:p>
        </p:txBody>
      </p:sp>
    </p:spTree>
    <p:extLst>
      <p:ext uri="{BB962C8B-B14F-4D97-AF65-F5344CB8AC3E}">
        <p14:creationId xmlns:p14="http://schemas.microsoft.com/office/powerpoint/2010/main" val="261910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5</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行不通的两条路之二：移植现有的标准协议</a:t>
            </a:r>
            <a:endParaRPr lang="zh-CN" altLang="en-US" dirty="0"/>
          </a:p>
        </p:txBody>
      </p:sp>
      <p:sp>
        <p:nvSpPr>
          <p:cNvPr id="2" name="TextBox 1"/>
          <p:cNvSpPr txBox="1"/>
          <p:nvPr/>
        </p:nvSpPr>
        <p:spPr>
          <a:xfrm>
            <a:off x="853172" y="908720"/>
            <a:ext cx="7416824" cy="646331"/>
          </a:xfrm>
          <a:prstGeom prst="rect">
            <a:avLst/>
          </a:prstGeom>
          <a:noFill/>
        </p:spPr>
        <p:txBody>
          <a:bodyPr wrap="square" rtlCol="0">
            <a:spAutoFit/>
          </a:bodyPr>
          <a:lstStyle/>
          <a:p>
            <a:r>
              <a:rPr lang="zh-CN" altLang="en-US" dirty="0" smtClean="0"/>
              <a:t>现有的标准化的协议，如</a:t>
            </a:r>
            <a:r>
              <a:rPr lang="en-US" altLang="zh-CN" dirty="0" smtClean="0"/>
              <a:t>HTTP(</a:t>
            </a:r>
            <a:r>
              <a:rPr lang="zh-CN" altLang="en-US" dirty="0" smtClean="0"/>
              <a:t>应用层协议</a:t>
            </a:r>
            <a:r>
              <a:rPr lang="en-US" altLang="zh-CN" dirty="0" smtClean="0"/>
              <a:t>)</a:t>
            </a:r>
            <a:r>
              <a:rPr lang="zh-CN" altLang="en-US" dirty="0" smtClean="0"/>
              <a:t>，</a:t>
            </a:r>
            <a:r>
              <a:rPr lang="en-US" altLang="zh-CN" dirty="0" smtClean="0"/>
              <a:t>TCP/UDP(</a:t>
            </a:r>
            <a:r>
              <a:rPr lang="zh-CN" altLang="en-US" dirty="0" smtClean="0"/>
              <a:t>传输层协议</a:t>
            </a:r>
            <a:r>
              <a:rPr lang="en-US" altLang="zh-CN" dirty="0" smtClean="0"/>
              <a:t>)</a:t>
            </a:r>
            <a:r>
              <a:rPr lang="zh-CN" altLang="en-US" dirty="0" smtClean="0"/>
              <a:t>、</a:t>
            </a:r>
            <a:r>
              <a:rPr lang="en-US" altLang="zh-CN" dirty="0" smtClean="0"/>
              <a:t>IP/ICMP(</a:t>
            </a:r>
            <a:r>
              <a:rPr lang="zh-CN" altLang="en-US" dirty="0" smtClean="0"/>
              <a:t>网络层协议</a:t>
            </a:r>
            <a:r>
              <a:rPr lang="en-US" altLang="zh-CN" dirty="0" smtClean="0"/>
              <a:t>)</a:t>
            </a:r>
            <a:r>
              <a:rPr lang="zh-CN" altLang="en-US" dirty="0" smtClean="0"/>
              <a:t>，是互联网的必备组件。</a:t>
            </a:r>
            <a:endParaRPr lang="zh-CN" altLang="en-US" dirty="0"/>
          </a:p>
        </p:txBody>
      </p:sp>
      <p:sp>
        <p:nvSpPr>
          <p:cNvPr id="4" name="TextBox 3"/>
          <p:cNvSpPr txBox="1"/>
          <p:nvPr/>
        </p:nvSpPr>
        <p:spPr>
          <a:xfrm>
            <a:off x="852840" y="1763524"/>
            <a:ext cx="2954655" cy="369332"/>
          </a:xfrm>
          <a:prstGeom prst="rect">
            <a:avLst/>
          </a:prstGeom>
          <a:noFill/>
        </p:spPr>
        <p:txBody>
          <a:bodyPr wrap="none" rtlCol="0">
            <a:spAutoFit/>
          </a:bodyPr>
          <a:lstStyle/>
          <a:p>
            <a:r>
              <a:rPr lang="zh-CN" altLang="en-US" dirty="0" smtClean="0"/>
              <a:t>能否移植到物联网上来呢？</a:t>
            </a:r>
            <a:endParaRPr lang="zh-CN" altLang="en-US" dirty="0"/>
          </a:p>
        </p:txBody>
      </p:sp>
      <p:sp>
        <p:nvSpPr>
          <p:cNvPr id="5" name="TextBox 4"/>
          <p:cNvSpPr txBox="1"/>
          <p:nvPr/>
        </p:nvSpPr>
        <p:spPr>
          <a:xfrm>
            <a:off x="1000100" y="2643182"/>
            <a:ext cx="5955476" cy="369332"/>
          </a:xfrm>
          <a:prstGeom prst="rect">
            <a:avLst/>
          </a:prstGeom>
          <a:solidFill>
            <a:schemeClr val="accent6">
              <a:lumMod val="40000"/>
              <a:lumOff val="60000"/>
            </a:schemeClr>
          </a:solidFill>
        </p:spPr>
        <p:txBody>
          <a:bodyPr wrap="none" rtlCol="0">
            <a:spAutoFit/>
          </a:bodyPr>
          <a:lstStyle/>
          <a:p>
            <a:r>
              <a:rPr lang="zh-CN" altLang="en-US" dirty="0" smtClean="0"/>
              <a:t>物联网特点：低存储空间、低速率、低能耗、链路不可靠</a:t>
            </a:r>
            <a:endParaRPr lang="zh-CN" altLang="en-US" dirty="0"/>
          </a:p>
        </p:txBody>
      </p:sp>
      <p:sp>
        <p:nvSpPr>
          <p:cNvPr id="9" name="TextBox 8"/>
          <p:cNvSpPr txBox="1"/>
          <p:nvPr/>
        </p:nvSpPr>
        <p:spPr>
          <a:xfrm>
            <a:off x="827584" y="3362796"/>
            <a:ext cx="7776864" cy="2154436"/>
          </a:xfrm>
          <a:prstGeom prst="rect">
            <a:avLst/>
          </a:prstGeom>
          <a:noFill/>
        </p:spPr>
        <p:txBody>
          <a:bodyPr wrap="square" rtlCol="0">
            <a:spAutoFit/>
          </a:bodyPr>
          <a:lstStyle/>
          <a:p>
            <a:r>
              <a:rPr lang="zh-CN" altLang="en-US" dirty="0" smtClean="0"/>
              <a:t>互联网的标准协议：</a:t>
            </a:r>
            <a:endParaRPr lang="en-US" altLang="zh-CN" dirty="0" smtClean="0"/>
          </a:p>
          <a:p>
            <a:endParaRPr lang="en-US" altLang="zh-CN" dirty="0" smtClean="0"/>
          </a:p>
          <a:p>
            <a:pPr marL="342900" indent="-342900">
              <a:buAutoNum type="arabicParenBoth"/>
            </a:pPr>
            <a:r>
              <a:rPr lang="zh-CN" altLang="en-US" dirty="0" smtClean="0"/>
              <a:t> 协议程序本身较大</a:t>
            </a:r>
            <a:r>
              <a:rPr lang="en-US" altLang="zh-CN" dirty="0" smtClean="0"/>
              <a:t>——</a:t>
            </a:r>
            <a:r>
              <a:rPr lang="zh-CN" altLang="en-US" sz="2000" b="1" dirty="0" smtClean="0"/>
              <a:t>浪费空间</a:t>
            </a:r>
            <a:r>
              <a:rPr lang="zh-CN" altLang="en-US" dirty="0" smtClean="0"/>
              <a:t>！</a:t>
            </a:r>
            <a:endParaRPr lang="en-US" altLang="zh-CN" dirty="0"/>
          </a:p>
          <a:p>
            <a:pPr marL="342900" indent="-342900">
              <a:buAutoNum type="arabicParenBoth"/>
            </a:pPr>
            <a:r>
              <a:rPr lang="zh-CN" altLang="en-US" dirty="0" smtClean="0"/>
              <a:t> 设计时不考虑能耗。有效数据外，含大量的控制信息、冗长的包头</a:t>
            </a:r>
            <a:r>
              <a:rPr lang="en-US" altLang="zh-CN" dirty="0" smtClean="0"/>
              <a:t>——</a:t>
            </a:r>
            <a:r>
              <a:rPr lang="zh-CN" altLang="en-US" sz="2000" b="1" dirty="0" smtClean="0"/>
              <a:t>浪费能量</a:t>
            </a:r>
            <a:r>
              <a:rPr lang="zh-CN" altLang="en-US" dirty="0" smtClean="0"/>
              <a:t>！</a:t>
            </a:r>
            <a:endParaRPr lang="en-US" altLang="zh-CN" dirty="0"/>
          </a:p>
          <a:p>
            <a:pPr marL="342900" indent="-342900">
              <a:buAutoNum type="arabicParenBoth"/>
            </a:pPr>
            <a:r>
              <a:rPr lang="en-US" altLang="zh-CN" dirty="0" smtClean="0"/>
              <a:t> </a:t>
            </a:r>
            <a:r>
              <a:rPr lang="zh-CN" altLang="en-US" dirty="0" smtClean="0"/>
              <a:t>面向链路比较可靠的有线网络而设计。在链路不可靠的无线网络由</a:t>
            </a:r>
            <a:r>
              <a:rPr lang="en-US" altLang="zh-CN" dirty="0" smtClean="0"/>
              <a:t>TCP</a:t>
            </a:r>
            <a:r>
              <a:rPr lang="zh-CN" altLang="en-US" dirty="0" smtClean="0"/>
              <a:t>等提供端到端的可靠性？</a:t>
            </a:r>
            <a:r>
              <a:rPr lang="en-US" altLang="zh-CN" dirty="0" smtClean="0"/>
              <a:t>——</a:t>
            </a:r>
            <a:r>
              <a:rPr lang="zh-CN" altLang="en-US" dirty="0" smtClean="0"/>
              <a:t>不可设想，</a:t>
            </a:r>
            <a:r>
              <a:rPr lang="zh-CN" altLang="en-US" sz="2000" b="1" dirty="0" smtClean="0"/>
              <a:t>浪费精力</a:t>
            </a:r>
            <a:r>
              <a:rPr lang="zh-CN" altLang="en-US" dirty="0" smtClean="0"/>
              <a:t>！</a:t>
            </a:r>
            <a:endParaRPr lang="zh-CN" altLang="en-US" dirty="0"/>
          </a:p>
        </p:txBody>
      </p:sp>
      <p:sp>
        <p:nvSpPr>
          <p:cNvPr id="7" name="TextBox 6"/>
          <p:cNvSpPr txBox="1"/>
          <p:nvPr/>
        </p:nvSpPr>
        <p:spPr>
          <a:xfrm>
            <a:off x="946484" y="5471754"/>
            <a:ext cx="7513947" cy="738664"/>
          </a:xfrm>
          <a:prstGeom prst="rect">
            <a:avLst/>
          </a:prstGeom>
          <a:noFill/>
          <a:ln w="3175">
            <a:solidFill>
              <a:schemeClr val="tx1"/>
            </a:solidFill>
          </a:ln>
        </p:spPr>
        <p:txBody>
          <a:bodyPr wrap="square" rtlCol="0">
            <a:spAutoFit/>
          </a:bodyPr>
          <a:lstStyle/>
          <a:p>
            <a:r>
              <a:rPr lang="zh-CN" altLang="en-US" sz="1400" dirty="0" smtClean="0"/>
              <a:t>在因特网中，由于通信链路质量较高，链路层不采用确认和重传机制，而在传输层使用</a:t>
            </a:r>
            <a:r>
              <a:rPr lang="en-US" altLang="zh-CN" sz="1400" dirty="0" smtClean="0"/>
              <a:t>TCP</a:t>
            </a:r>
            <a:r>
              <a:rPr lang="zh-CN" altLang="en-US" sz="1400" dirty="0" smtClean="0"/>
              <a:t>进行确认和重传</a:t>
            </a:r>
            <a:r>
              <a:rPr lang="en-US" altLang="zh-CN" sz="1400" dirty="0" smtClean="0"/>
              <a:t>(</a:t>
            </a:r>
            <a:r>
              <a:rPr lang="zh-CN" altLang="en-US" sz="1400" dirty="0" smtClean="0"/>
              <a:t>以应对网络拥塞造成的丢包</a:t>
            </a:r>
            <a:r>
              <a:rPr lang="en-US" altLang="zh-CN" sz="1400" dirty="0" smtClean="0"/>
              <a:t>)</a:t>
            </a:r>
            <a:r>
              <a:rPr lang="zh-CN" altLang="en-US" sz="1400" dirty="0" smtClean="0"/>
              <a:t>。</a:t>
            </a:r>
            <a:endParaRPr lang="en-US" altLang="zh-CN" sz="1400" dirty="0" smtClean="0"/>
          </a:p>
          <a:p>
            <a:r>
              <a:rPr lang="zh-CN" altLang="en-US" sz="1400" dirty="0" smtClean="0"/>
              <a:t>在物联网中，首先需要应对的是由于通信链路不可靠而造成的丢包，即确保链路层的可靠性。</a:t>
            </a:r>
            <a:endParaRPr lang="zh-CN" altLang="en-US" sz="1400" dirty="0"/>
          </a:p>
        </p:txBody>
      </p:sp>
    </p:spTree>
    <p:extLst>
      <p:ext uri="{BB962C8B-B14F-4D97-AF65-F5344CB8AC3E}">
        <p14:creationId xmlns:p14="http://schemas.microsoft.com/office/powerpoint/2010/main" val="185646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6</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我们需要这样的协议栈</a:t>
            </a:r>
            <a:endParaRPr lang="zh-CN" altLang="en-US" dirty="0"/>
          </a:p>
        </p:txBody>
      </p:sp>
      <p:sp>
        <p:nvSpPr>
          <p:cNvPr id="2" name="TextBox 1"/>
          <p:cNvSpPr txBox="1"/>
          <p:nvPr/>
        </p:nvSpPr>
        <p:spPr>
          <a:xfrm>
            <a:off x="899592" y="692696"/>
            <a:ext cx="2568332" cy="400110"/>
          </a:xfrm>
          <a:prstGeom prst="rect">
            <a:avLst/>
          </a:prstGeom>
          <a:noFill/>
        </p:spPr>
        <p:txBody>
          <a:bodyPr wrap="none" rtlCol="0">
            <a:spAutoFit/>
          </a:bodyPr>
          <a:lstStyle/>
          <a:p>
            <a:r>
              <a:rPr lang="en-US" altLang="zh-CN" dirty="0" smtClean="0"/>
              <a:t>1 </a:t>
            </a:r>
            <a:r>
              <a:rPr lang="zh-CN" altLang="en-US" dirty="0" smtClean="0"/>
              <a:t>一个</a:t>
            </a:r>
            <a:r>
              <a:rPr lang="zh-CN" altLang="en-US" sz="2000" dirty="0" smtClean="0">
                <a:solidFill>
                  <a:srgbClr val="FF0000"/>
                </a:solidFill>
              </a:rPr>
              <a:t>低功耗</a:t>
            </a:r>
            <a:r>
              <a:rPr lang="zh-CN" altLang="en-US" dirty="0" smtClean="0"/>
              <a:t>的协议栈</a:t>
            </a:r>
            <a:endParaRPr lang="zh-CN" altLang="en-US" dirty="0"/>
          </a:p>
        </p:txBody>
      </p:sp>
      <p:sp>
        <p:nvSpPr>
          <p:cNvPr id="7" name="TextBox 6"/>
          <p:cNvSpPr txBox="1"/>
          <p:nvPr/>
        </p:nvSpPr>
        <p:spPr>
          <a:xfrm>
            <a:off x="899592" y="1763524"/>
            <a:ext cx="2850460" cy="400110"/>
          </a:xfrm>
          <a:prstGeom prst="rect">
            <a:avLst/>
          </a:prstGeom>
          <a:noFill/>
        </p:spPr>
        <p:txBody>
          <a:bodyPr wrap="none" rtlCol="0">
            <a:spAutoFit/>
          </a:bodyPr>
          <a:lstStyle/>
          <a:p>
            <a:r>
              <a:rPr lang="en-US" altLang="zh-CN" dirty="0" smtClean="0"/>
              <a:t>2 </a:t>
            </a:r>
            <a:r>
              <a:rPr lang="zh-CN" altLang="en-US" dirty="0" smtClean="0"/>
              <a:t>一个</a:t>
            </a:r>
            <a:r>
              <a:rPr lang="zh-CN" altLang="en-US" sz="2000" dirty="0" smtClean="0">
                <a:solidFill>
                  <a:srgbClr val="FF0000"/>
                </a:solidFill>
              </a:rPr>
              <a:t>高度可靠的</a:t>
            </a:r>
            <a:r>
              <a:rPr lang="zh-CN" altLang="en-US" dirty="0" smtClean="0"/>
              <a:t>协议栈</a:t>
            </a:r>
            <a:endParaRPr lang="zh-CN" altLang="en-US" dirty="0"/>
          </a:p>
        </p:txBody>
      </p:sp>
      <p:sp>
        <p:nvSpPr>
          <p:cNvPr id="9" name="TextBox 8"/>
          <p:cNvSpPr txBox="1"/>
          <p:nvPr/>
        </p:nvSpPr>
        <p:spPr>
          <a:xfrm>
            <a:off x="899592" y="3460938"/>
            <a:ext cx="5236498" cy="400110"/>
          </a:xfrm>
          <a:prstGeom prst="rect">
            <a:avLst/>
          </a:prstGeom>
          <a:noFill/>
        </p:spPr>
        <p:txBody>
          <a:bodyPr wrap="none" rtlCol="0">
            <a:spAutoFit/>
          </a:bodyPr>
          <a:lstStyle/>
          <a:p>
            <a:r>
              <a:rPr lang="en-US" altLang="zh-CN" dirty="0" smtClean="0"/>
              <a:t>3 </a:t>
            </a:r>
            <a:r>
              <a:rPr lang="zh-CN" altLang="en-US" dirty="0" smtClean="0"/>
              <a:t>一个可与互联网</a:t>
            </a:r>
            <a:r>
              <a:rPr lang="zh-CN" altLang="en-US" sz="2000" dirty="0" smtClean="0">
                <a:solidFill>
                  <a:srgbClr val="FF0000"/>
                </a:solidFill>
              </a:rPr>
              <a:t>互操作</a:t>
            </a:r>
            <a:r>
              <a:rPr lang="en-US" altLang="zh-CN" dirty="0" smtClean="0"/>
              <a:t>(interoperable)</a:t>
            </a:r>
            <a:r>
              <a:rPr lang="zh-CN" altLang="en-US" dirty="0" smtClean="0"/>
              <a:t>协议栈</a:t>
            </a:r>
            <a:endParaRPr lang="zh-CN" altLang="en-US" dirty="0"/>
          </a:p>
        </p:txBody>
      </p:sp>
      <p:sp>
        <p:nvSpPr>
          <p:cNvPr id="4" name="TextBox 3"/>
          <p:cNvSpPr txBox="1"/>
          <p:nvPr/>
        </p:nvSpPr>
        <p:spPr>
          <a:xfrm>
            <a:off x="1331640" y="2279774"/>
            <a:ext cx="6912768" cy="1323439"/>
          </a:xfrm>
          <a:prstGeom prst="rect">
            <a:avLst/>
          </a:prstGeom>
          <a:noFill/>
        </p:spPr>
        <p:txBody>
          <a:bodyPr wrap="square" rtlCol="0">
            <a:spAutoFit/>
          </a:bodyPr>
          <a:lstStyle/>
          <a:p>
            <a:pPr marL="285750" indent="-285750">
              <a:buFont typeface="Wingdings" pitchFamily="2" charset="2"/>
              <a:buChar char="p"/>
            </a:pPr>
            <a:r>
              <a:rPr lang="zh-CN" altLang="en-US" sz="1600" dirty="0"/>
              <a:t>尽管</a:t>
            </a:r>
            <a:r>
              <a:rPr lang="zh-CN" altLang="en-US" sz="1600" dirty="0" smtClean="0"/>
              <a:t>互联网是尽最大努力交付的</a:t>
            </a:r>
            <a:r>
              <a:rPr lang="en-US" altLang="zh-CN" sz="1600" dirty="0" smtClean="0"/>
              <a:t>(best-effort service)</a:t>
            </a:r>
            <a:r>
              <a:rPr lang="zh-CN" altLang="en-US" sz="1600" dirty="0" smtClean="0"/>
              <a:t>，但是各种具备检错、重传、流控制、拥塞控制等功能的协议实现了互联网可靠的端到端用户体验。无论是为了与互联网无缝对接，还是为了满足大部分应用的需求，物联网都应当能</a:t>
            </a:r>
            <a:r>
              <a:rPr lang="en-US" altLang="zh-CN" sz="1600" dirty="0" smtClean="0"/>
              <a:t>(</a:t>
            </a:r>
            <a:r>
              <a:rPr lang="zh-CN" altLang="en-US" sz="1600" dirty="0" smtClean="0"/>
              <a:t>以尽可能低的能耗</a:t>
            </a:r>
            <a:r>
              <a:rPr lang="en-US" altLang="zh-CN" sz="1600" dirty="0" smtClean="0"/>
              <a:t>)</a:t>
            </a:r>
            <a:r>
              <a:rPr lang="zh-CN" altLang="en-US" sz="1600" dirty="0" smtClean="0"/>
              <a:t>提供与互联网相当的可靠性。</a:t>
            </a:r>
            <a:endParaRPr lang="zh-CN" altLang="en-US" sz="1600" dirty="0"/>
          </a:p>
        </p:txBody>
      </p:sp>
      <p:sp>
        <p:nvSpPr>
          <p:cNvPr id="5" name="TextBox 4"/>
          <p:cNvSpPr txBox="1"/>
          <p:nvPr/>
        </p:nvSpPr>
        <p:spPr>
          <a:xfrm>
            <a:off x="1403648" y="1290246"/>
            <a:ext cx="2319866" cy="338554"/>
          </a:xfrm>
          <a:prstGeom prst="rect">
            <a:avLst/>
          </a:prstGeom>
          <a:noFill/>
        </p:spPr>
        <p:txBody>
          <a:bodyPr wrap="none" rtlCol="0">
            <a:spAutoFit/>
          </a:bodyPr>
          <a:lstStyle/>
          <a:p>
            <a:pPr marL="285750" indent="-285750">
              <a:buFont typeface="Wingdings" pitchFamily="2" charset="2"/>
              <a:buChar char="p"/>
            </a:pPr>
            <a:r>
              <a:rPr lang="zh-CN" altLang="en-US" sz="1600" dirty="0" smtClean="0"/>
              <a:t>电池供电、难以充电</a:t>
            </a:r>
            <a:endParaRPr lang="zh-CN" altLang="en-US" sz="1600" dirty="0"/>
          </a:p>
        </p:txBody>
      </p:sp>
      <p:sp>
        <p:nvSpPr>
          <p:cNvPr id="10" name="TextBox 9"/>
          <p:cNvSpPr txBox="1"/>
          <p:nvPr/>
        </p:nvSpPr>
        <p:spPr>
          <a:xfrm>
            <a:off x="1403648" y="3780329"/>
            <a:ext cx="6696744" cy="830997"/>
          </a:xfrm>
          <a:prstGeom prst="rect">
            <a:avLst/>
          </a:prstGeom>
          <a:noFill/>
        </p:spPr>
        <p:txBody>
          <a:bodyPr wrap="square" rtlCol="0">
            <a:spAutoFit/>
          </a:bodyPr>
          <a:lstStyle/>
          <a:p>
            <a:pPr marL="285750" indent="-285750">
              <a:buFont typeface="Wingdings" pitchFamily="2" charset="2"/>
              <a:buChar char="p"/>
            </a:pPr>
            <a:r>
              <a:rPr lang="zh-CN" altLang="en-US" sz="1600" dirty="0" smtClean="0"/>
              <a:t>与现有互联网无缝对接、高度兼容、可互操作。建立任何对象</a:t>
            </a:r>
            <a:r>
              <a:rPr lang="en-US" altLang="zh-CN" sz="1600" dirty="0" smtClean="0"/>
              <a:t>(</a:t>
            </a:r>
            <a:r>
              <a:rPr lang="zh-CN" altLang="en-US" sz="1600" dirty="0" smtClean="0"/>
              <a:t>人、机、物</a:t>
            </a:r>
            <a:r>
              <a:rPr lang="en-US" altLang="zh-CN" sz="1600" dirty="0" smtClean="0"/>
              <a:t>)</a:t>
            </a:r>
            <a:r>
              <a:rPr lang="zh-CN" altLang="en-US" sz="1600" dirty="0" smtClean="0"/>
              <a:t>之间的任何方向的连通性。物联网不再是孤立的网络，而成为互联网的一部分，并受益于互联网。物联网所能支撑的应用将大大拓展。</a:t>
            </a:r>
            <a:endParaRPr lang="zh-CN" altLang="en-US" sz="1600" dirty="0"/>
          </a:p>
        </p:txBody>
      </p:sp>
      <p:sp>
        <p:nvSpPr>
          <p:cNvPr id="12" name="圆角矩形 11"/>
          <p:cNvSpPr/>
          <p:nvPr/>
        </p:nvSpPr>
        <p:spPr>
          <a:xfrm>
            <a:off x="2288992" y="5105746"/>
            <a:ext cx="3349350" cy="43204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 </a:t>
            </a:r>
            <a:r>
              <a:rPr lang="zh-CN" altLang="en-US" dirty="0" smtClean="0">
                <a:solidFill>
                  <a:schemeClr val="bg1"/>
                </a:solidFill>
              </a:rPr>
              <a:t>一个标准化的协议栈</a:t>
            </a:r>
            <a:endParaRPr lang="zh-CN" altLang="en-US" dirty="0">
              <a:solidFill>
                <a:schemeClr val="bg1"/>
              </a:solidFill>
            </a:endParaRPr>
          </a:p>
        </p:txBody>
      </p:sp>
      <p:sp>
        <p:nvSpPr>
          <p:cNvPr id="13" name="下箭头 12"/>
          <p:cNvSpPr/>
          <p:nvPr/>
        </p:nvSpPr>
        <p:spPr>
          <a:xfrm>
            <a:off x="3851920" y="4600655"/>
            <a:ext cx="223494" cy="484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297129" y="5690428"/>
            <a:ext cx="6526146" cy="369332"/>
          </a:xfrm>
          <a:prstGeom prst="rect">
            <a:avLst/>
          </a:prstGeom>
          <a:noFill/>
        </p:spPr>
        <p:txBody>
          <a:bodyPr wrap="none" rtlCol="0">
            <a:spAutoFit/>
          </a:bodyPr>
          <a:lstStyle/>
          <a:p>
            <a:r>
              <a:rPr lang="zh-CN" altLang="en-US" dirty="0" smtClean="0"/>
              <a:t>为工业界所认可、接受和推动。真正 </a:t>
            </a:r>
            <a:r>
              <a:rPr lang="en-US" altLang="zh-CN" dirty="0" smtClean="0"/>
              <a:t>impact the real world!</a:t>
            </a:r>
            <a:endParaRPr lang="zh-CN" altLang="en-US" dirty="0"/>
          </a:p>
        </p:txBody>
      </p:sp>
    </p:spTree>
    <p:extLst>
      <p:ext uri="{BB962C8B-B14F-4D97-AF65-F5344CB8AC3E}">
        <p14:creationId xmlns:p14="http://schemas.microsoft.com/office/powerpoint/2010/main" val="260700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4" grpId="0"/>
      <p:bldP spid="5" grpId="0"/>
      <p:bldP spid="10" grpId="0"/>
      <p:bldP spid="12" grpId="0" animBg="1"/>
      <p:bldP spid="13"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两大标准化组织在行动！</a:t>
            </a:r>
            <a:endParaRPr lang="zh-CN" altLang="en-US" dirty="0"/>
          </a:p>
        </p:txBody>
      </p:sp>
      <p:pic>
        <p:nvPicPr>
          <p:cNvPr id="10" name="Picture 143"/>
          <p:cNvPicPr>
            <a:picLocks noChangeArrowheads="1"/>
          </p:cNvPicPr>
          <p:nvPr/>
        </p:nvPicPr>
        <p:blipFill>
          <a:blip r:embed="rId3" cstate="print"/>
          <a:srcRect/>
          <a:stretch>
            <a:fillRect/>
          </a:stretch>
        </p:blipFill>
        <p:spPr bwMode="auto">
          <a:xfrm>
            <a:off x="502511" y="620688"/>
            <a:ext cx="2114550" cy="660400"/>
          </a:xfrm>
          <a:prstGeom prst="rect">
            <a:avLst/>
          </a:prstGeom>
          <a:noFill/>
          <a:ln w="12700">
            <a:noFill/>
            <a:miter lim="800000"/>
            <a:headEnd/>
            <a:tailEnd/>
          </a:ln>
          <a:effectLst>
            <a:outerShdw blurRad="127000" dist="76199" dir="2700000" algn="ctr" rotWithShape="0">
              <a:schemeClr val="bg2">
                <a:alpha val="75000"/>
              </a:schemeClr>
            </a:outerShdw>
          </a:effectLst>
        </p:spPr>
      </p:pic>
      <p:pic>
        <p:nvPicPr>
          <p:cNvPr id="12" name="Picture 12"/>
          <p:cNvPicPr>
            <a:picLocks noChangeArrowheads="1"/>
          </p:cNvPicPr>
          <p:nvPr/>
        </p:nvPicPr>
        <p:blipFill>
          <a:blip r:embed="rId4" cstate="print">
            <a:alphaModFix amt="75000"/>
          </a:blip>
          <a:srcRect/>
          <a:stretch>
            <a:fillRect/>
          </a:stretch>
        </p:blipFill>
        <p:spPr bwMode="auto">
          <a:xfrm>
            <a:off x="3923928" y="548680"/>
            <a:ext cx="1728192" cy="792087"/>
          </a:xfrm>
          <a:prstGeom prst="rect">
            <a:avLst/>
          </a:prstGeom>
          <a:noFill/>
          <a:ln w="12700">
            <a:noFill/>
            <a:miter lim="800000"/>
            <a:headEnd/>
            <a:tailEnd/>
          </a:ln>
          <a:effectLst>
            <a:outerShdw blurRad="127000" dist="76199" dir="2700000" algn="ctr" rotWithShape="0">
              <a:schemeClr val="bg2">
                <a:alpha val="75000"/>
              </a:schemeClr>
            </a:outerShdw>
          </a:effectLst>
        </p:spPr>
      </p:pic>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8" y="1385530"/>
            <a:ext cx="4165451" cy="472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5576" y="6021288"/>
            <a:ext cx="1826141" cy="338554"/>
          </a:xfrm>
          <a:prstGeom prst="rect">
            <a:avLst/>
          </a:prstGeom>
          <a:noFill/>
        </p:spPr>
        <p:txBody>
          <a:bodyPr wrap="none" rtlCol="0">
            <a:spAutoFit/>
          </a:bodyPr>
          <a:lstStyle/>
          <a:p>
            <a:r>
              <a:rPr lang="zh-CN" altLang="en-US" sz="1600" dirty="0" smtClean="0"/>
              <a:t>进行中。。。。。</a:t>
            </a:r>
            <a:endParaRPr lang="zh-CN" altLang="en-US" sz="1600" dirty="0"/>
          </a:p>
        </p:txBody>
      </p:sp>
      <p:sp>
        <p:nvSpPr>
          <p:cNvPr id="14" name="圆角矩形 13"/>
          <p:cNvSpPr/>
          <p:nvPr/>
        </p:nvSpPr>
        <p:spPr>
          <a:xfrm>
            <a:off x="4582906" y="1423327"/>
            <a:ext cx="4211960" cy="56551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一个</a:t>
            </a:r>
            <a:r>
              <a:rPr lang="zh-CN" altLang="en-US" b="1" dirty="0"/>
              <a:t>标准化</a:t>
            </a:r>
            <a:r>
              <a:rPr lang="zh-CN" altLang="en-US" dirty="0"/>
              <a:t>的物联网协议栈已初具雏形！</a:t>
            </a:r>
          </a:p>
        </p:txBody>
      </p:sp>
      <p:sp>
        <p:nvSpPr>
          <p:cNvPr id="15" name="下箭头 14"/>
          <p:cNvSpPr/>
          <p:nvPr/>
        </p:nvSpPr>
        <p:spPr>
          <a:xfrm>
            <a:off x="6804248" y="1988840"/>
            <a:ext cx="144016"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13430" y="5467422"/>
            <a:ext cx="2658970" cy="43204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IEEE 802.15.4 PHY</a:t>
            </a:r>
            <a:endParaRPr lang="zh-CN" altLang="en-US" dirty="0">
              <a:solidFill>
                <a:schemeClr val="tx1"/>
              </a:solidFill>
            </a:endParaRPr>
          </a:p>
        </p:txBody>
      </p:sp>
      <p:sp>
        <p:nvSpPr>
          <p:cNvPr id="17" name="矩形 16"/>
          <p:cNvSpPr/>
          <p:nvPr/>
        </p:nvSpPr>
        <p:spPr>
          <a:xfrm>
            <a:off x="5513430" y="4741791"/>
            <a:ext cx="2658970" cy="43204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IEEE 802.15.4e MAC</a:t>
            </a:r>
            <a:endParaRPr lang="zh-CN" altLang="en-US" dirty="0">
              <a:solidFill>
                <a:schemeClr val="tx1"/>
              </a:solidFill>
            </a:endParaRPr>
          </a:p>
        </p:txBody>
      </p:sp>
      <p:sp>
        <p:nvSpPr>
          <p:cNvPr id="18" name="矩形 17"/>
          <p:cNvSpPr/>
          <p:nvPr/>
        </p:nvSpPr>
        <p:spPr>
          <a:xfrm>
            <a:off x="5513430" y="4016162"/>
            <a:ext cx="2658970" cy="43204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IETF 6LoWPAN</a:t>
            </a:r>
            <a:endParaRPr lang="zh-CN" altLang="en-US" dirty="0">
              <a:solidFill>
                <a:schemeClr val="tx1"/>
              </a:solidFill>
            </a:endParaRPr>
          </a:p>
        </p:txBody>
      </p:sp>
      <p:sp>
        <p:nvSpPr>
          <p:cNvPr id="19" name="矩形 18"/>
          <p:cNvSpPr/>
          <p:nvPr/>
        </p:nvSpPr>
        <p:spPr>
          <a:xfrm>
            <a:off x="5513430" y="3317247"/>
            <a:ext cx="2658970" cy="43204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IETF ROLL</a:t>
            </a:r>
            <a:endParaRPr lang="zh-CN" altLang="en-US" dirty="0">
              <a:solidFill>
                <a:schemeClr val="tx1"/>
              </a:solidFill>
            </a:endParaRPr>
          </a:p>
        </p:txBody>
      </p:sp>
      <p:sp>
        <p:nvSpPr>
          <p:cNvPr id="20" name="矩形 19"/>
          <p:cNvSpPr/>
          <p:nvPr/>
        </p:nvSpPr>
        <p:spPr>
          <a:xfrm>
            <a:off x="5513430" y="2564904"/>
            <a:ext cx="2658970" cy="43204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IETF </a:t>
            </a:r>
            <a:r>
              <a:rPr lang="en-US" altLang="zh-CN" dirty="0" err="1" smtClean="0">
                <a:solidFill>
                  <a:schemeClr val="tx1"/>
                </a:solidFill>
              </a:rPr>
              <a:t>CoAP</a:t>
            </a:r>
            <a:endParaRPr lang="zh-CN" altLang="en-US" dirty="0">
              <a:solidFill>
                <a:schemeClr val="tx1"/>
              </a:solidFill>
            </a:endParaRPr>
          </a:p>
        </p:txBody>
      </p:sp>
      <p:sp>
        <p:nvSpPr>
          <p:cNvPr id="22" name="TextBox 21"/>
          <p:cNvSpPr txBox="1"/>
          <p:nvPr/>
        </p:nvSpPr>
        <p:spPr>
          <a:xfrm>
            <a:off x="4572000" y="5530138"/>
            <a:ext cx="877163" cy="369332"/>
          </a:xfrm>
          <a:prstGeom prst="rect">
            <a:avLst/>
          </a:prstGeom>
          <a:noFill/>
        </p:spPr>
        <p:txBody>
          <a:bodyPr wrap="none" rtlCol="0">
            <a:spAutoFit/>
          </a:bodyPr>
          <a:lstStyle/>
          <a:p>
            <a:r>
              <a:rPr lang="zh-CN" altLang="en-US" dirty="0" smtClean="0"/>
              <a:t>物理层</a:t>
            </a:r>
            <a:endParaRPr lang="zh-CN" altLang="en-US" dirty="0"/>
          </a:p>
        </p:txBody>
      </p:sp>
      <p:sp>
        <p:nvSpPr>
          <p:cNvPr id="23" name="TextBox 22"/>
          <p:cNvSpPr txBox="1"/>
          <p:nvPr/>
        </p:nvSpPr>
        <p:spPr>
          <a:xfrm>
            <a:off x="4572000" y="4773149"/>
            <a:ext cx="928459" cy="369332"/>
          </a:xfrm>
          <a:prstGeom prst="rect">
            <a:avLst/>
          </a:prstGeom>
          <a:noFill/>
        </p:spPr>
        <p:txBody>
          <a:bodyPr wrap="none" rtlCol="0">
            <a:spAutoFit/>
          </a:bodyPr>
          <a:lstStyle/>
          <a:p>
            <a:r>
              <a:rPr lang="en-US" altLang="zh-CN" dirty="0" smtClean="0"/>
              <a:t>MAC</a:t>
            </a:r>
            <a:r>
              <a:rPr lang="zh-CN" altLang="en-US" dirty="0" smtClean="0"/>
              <a:t>层</a:t>
            </a:r>
            <a:endParaRPr lang="zh-CN" altLang="en-US" dirty="0"/>
          </a:p>
        </p:txBody>
      </p:sp>
      <p:sp>
        <p:nvSpPr>
          <p:cNvPr id="24" name="TextBox 23"/>
          <p:cNvSpPr txBox="1"/>
          <p:nvPr/>
        </p:nvSpPr>
        <p:spPr>
          <a:xfrm>
            <a:off x="4582906" y="4034028"/>
            <a:ext cx="877163" cy="369332"/>
          </a:xfrm>
          <a:prstGeom prst="rect">
            <a:avLst/>
          </a:prstGeom>
          <a:noFill/>
        </p:spPr>
        <p:txBody>
          <a:bodyPr wrap="none" rtlCol="0">
            <a:spAutoFit/>
          </a:bodyPr>
          <a:lstStyle/>
          <a:p>
            <a:r>
              <a:rPr lang="zh-CN" altLang="en-US" dirty="0" smtClean="0"/>
              <a:t>适配层</a:t>
            </a:r>
            <a:endParaRPr lang="zh-CN" altLang="en-US" dirty="0"/>
          </a:p>
        </p:txBody>
      </p:sp>
      <p:sp>
        <p:nvSpPr>
          <p:cNvPr id="25" name="TextBox 24"/>
          <p:cNvSpPr txBox="1"/>
          <p:nvPr/>
        </p:nvSpPr>
        <p:spPr>
          <a:xfrm>
            <a:off x="4599457" y="3379438"/>
            <a:ext cx="877163" cy="369332"/>
          </a:xfrm>
          <a:prstGeom prst="rect">
            <a:avLst/>
          </a:prstGeom>
          <a:noFill/>
        </p:spPr>
        <p:txBody>
          <a:bodyPr wrap="none" rtlCol="0">
            <a:spAutoFit/>
          </a:bodyPr>
          <a:lstStyle/>
          <a:p>
            <a:r>
              <a:rPr lang="zh-CN" altLang="en-US" dirty="0" smtClean="0"/>
              <a:t>网络层</a:t>
            </a:r>
            <a:endParaRPr lang="zh-CN" altLang="en-US" dirty="0"/>
          </a:p>
        </p:txBody>
      </p:sp>
      <p:sp>
        <p:nvSpPr>
          <p:cNvPr id="26" name="TextBox 25"/>
          <p:cNvSpPr txBox="1"/>
          <p:nvPr/>
        </p:nvSpPr>
        <p:spPr>
          <a:xfrm>
            <a:off x="4316526" y="2579331"/>
            <a:ext cx="1443024" cy="369332"/>
          </a:xfrm>
          <a:prstGeom prst="rect">
            <a:avLst/>
          </a:prstGeom>
          <a:noFill/>
        </p:spPr>
        <p:txBody>
          <a:bodyPr wrap="none" rtlCol="0">
            <a:spAutoFit/>
          </a:bodyPr>
          <a:lstStyle/>
          <a:p>
            <a:r>
              <a:rPr lang="zh-CN" altLang="en-US" dirty="0" smtClean="0"/>
              <a:t>传输</a:t>
            </a:r>
            <a:r>
              <a:rPr lang="en-US" altLang="zh-CN" dirty="0" smtClean="0"/>
              <a:t>/</a:t>
            </a:r>
            <a:r>
              <a:rPr lang="zh-CN" altLang="en-US" dirty="0" smtClean="0"/>
              <a:t>应用层</a:t>
            </a:r>
            <a:endParaRPr lang="zh-CN" altLang="en-US" dirty="0"/>
          </a:p>
        </p:txBody>
      </p:sp>
      <p:sp>
        <p:nvSpPr>
          <p:cNvPr id="27" name="上下箭头 26"/>
          <p:cNvSpPr/>
          <p:nvPr/>
        </p:nvSpPr>
        <p:spPr>
          <a:xfrm>
            <a:off x="6732240" y="3686134"/>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上下箭头 27"/>
          <p:cNvSpPr/>
          <p:nvPr/>
        </p:nvSpPr>
        <p:spPr>
          <a:xfrm>
            <a:off x="6732241" y="2939371"/>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上下箭头 28"/>
          <p:cNvSpPr/>
          <p:nvPr/>
        </p:nvSpPr>
        <p:spPr>
          <a:xfrm>
            <a:off x="6734903" y="4355528"/>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上下箭头 29"/>
          <p:cNvSpPr/>
          <p:nvPr/>
        </p:nvSpPr>
        <p:spPr>
          <a:xfrm>
            <a:off x="6732239" y="5151544"/>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P spid="16" grpId="0" animBg="1"/>
      <p:bldP spid="17" grpId="0" animBg="1"/>
      <p:bldP spid="18" grpId="0" animBg="1"/>
      <p:bldP spid="19" grpId="0" animBg="1"/>
      <p:bldP spid="20" grpId="0" animBg="1"/>
      <p:bldP spid="22" grpId="0"/>
      <p:bldP spid="23" grpId="0"/>
      <p:bldP spid="24" grpId="0"/>
      <p:bldP spid="25" grpId="0"/>
      <p:bldP spid="26" grpId="0"/>
      <p:bldP spid="27" grpId="0" animBg="1"/>
      <p:bldP spid="28"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接下来</a:t>
            </a:r>
            <a:endParaRPr lang="zh-CN" altLang="en-US" dirty="0"/>
          </a:p>
        </p:txBody>
      </p:sp>
      <p:sp>
        <p:nvSpPr>
          <p:cNvPr id="4" name="TextBox 3"/>
          <p:cNvSpPr txBox="1"/>
          <p:nvPr/>
        </p:nvSpPr>
        <p:spPr>
          <a:xfrm>
            <a:off x="802777" y="1424064"/>
            <a:ext cx="7488832" cy="3139321"/>
          </a:xfrm>
          <a:prstGeom prst="rect">
            <a:avLst/>
          </a:prstGeom>
          <a:noFill/>
        </p:spPr>
        <p:txBody>
          <a:bodyPr wrap="square" rtlCol="0">
            <a:spAutoFit/>
          </a:bodyPr>
          <a:lstStyle/>
          <a:p>
            <a:r>
              <a:rPr lang="en-US" altLang="zh-CN" dirty="0" smtClean="0"/>
              <a:t>(1) </a:t>
            </a:r>
            <a:r>
              <a:rPr lang="zh-CN" altLang="en-US" dirty="0" smtClean="0"/>
              <a:t>分别介绍每一层</a:t>
            </a:r>
            <a:endParaRPr lang="en-US" altLang="zh-CN" dirty="0" smtClean="0"/>
          </a:p>
          <a:p>
            <a:endParaRPr lang="en-US" altLang="zh-CN" dirty="0" smtClean="0"/>
          </a:p>
          <a:p>
            <a:endParaRPr lang="en-US" altLang="zh-CN" dirty="0" smtClean="0"/>
          </a:p>
          <a:p>
            <a:endParaRPr lang="en-US" altLang="zh-CN" dirty="0"/>
          </a:p>
          <a:p>
            <a:r>
              <a:rPr lang="en-US" altLang="zh-CN" dirty="0" smtClean="0"/>
              <a:t>(2) </a:t>
            </a:r>
            <a:r>
              <a:rPr lang="zh-CN" altLang="en-US" dirty="0" smtClean="0"/>
              <a:t>不具体介绍细节：每个标准化的协议都有数百页的文档，不胜繁琐！</a:t>
            </a:r>
            <a:endParaRPr lang="en-US" altLang="zh-CN" dirty="0" smtClean="0"/>
          </a:p>
          <a:p>
            <a:endParaRPr lang="en-US" altLang="zh-CN" dirty="0" smtClean="0"/>
          </a:p>
          <a:p>
            <a:endParaRPr lang="en-US" altLang="zh-CN" dirty="0" smtClean="0"/>
          </a:p>
          <a:p>
            <a:endParaRPr lang="en-US" altLang="zh-CN" dirty="0"/>
          </a:p>
          <a:p>
            <a:r>
              <a:rPr lang="en-US" altLang="zh-CN" dirty="0" smtClean="0"/>
              <a:t>(3) </a:t>
            </a:r>
            <a:r>
              <a:rPr lang="zh-CN" altLang="en-US" dirty="0" smtClean="0"/>
              <a:t>重点关注标准协议的设计思想</a:t>
            </a:r>
            <a:r>
              <a:rPr lang="en-US" altLang="zh-CN" dirty="0" smtClean="0"/>
              <a:t>(</a:t>
            </a:r>
            <a:r>
              <a:rPr lang="zh-CN" altLang="en-US" dirty="0" smtClean="0"/>
              <a:t>动机</a:t>
            </a:r>
            <a:r>
              <a:rPr lang="en-US" altLang="zh-CN" dirty="0" smtClean="0"/>
              <a:t>)</a:t>
            </a:r>
            <a:r>
              <a:rPr lang="zh-CN" altLang="en-US" dirty="0" smtClean="0"/>
              <a:t>：已经形成标准的协议集思广益，博采众长，追求的是最简洁、最合理、</a:t>
            </a:r>
            <a:r>
              <a:rPr lang="zh-CN" altLang="en-US" dirty="0" smtClean="0"/>
              <a:t>最高效的</a:t>
            </a:r>
            <a:r>
              <a:rPr lang="zh-CN" altLang="en-US" dirty="0" smtClean="0"/>
              <a:t>解决方案，值得学习和体会！</a:t>
            </a:r>
            <a:endParaRPr lang="zh-CN" altLang="en-US" dirty="0"/>
          </a:p>
        </p:txBody>
      </p:sp>
    </p:spTree>
    <p:extLst>
      <p:ext uri="{BB962C8B-B14F-4D97-AF65-F5344CB8AC3E}">
        <p14:creationId xmlns:p14="http://schemas.microsoft.com/office/powerpoint/2010/main" val="14506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EE2E4A7A-57FA-426E-BCDA-14D1080943BF}" type="datetime1">
              <a:rPr lang="zh-CN" altLang="en-US" smtClean="0">
                <a:solidFill>
                  <a:prstClr val="black"/>
                </a:solidFill>
              </a:rPr>
              <a:pPr/>
              <a:t>2014-1-16</a:t>
            </a:fld>
            <a:endParaRPr lang="zh-CN" altLang="en-US">
              <a:solidFill>
                <a:prstClr val="black"/>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solidFill>
              </a:rPr>
              <a:pPr/>
              <a:t>9</a:t>
            </a:fld>
            <a:endParaRPr lang="zh-CN" altLang="en-US">
              <a:solidFill>
                <a:prstClr val="black"/>
              </a:solidFill>
            </a:endParaRPr>
          </a:p>
        </p:txBody>
      </p:sp>
      <p:cxnSp>
        <p:nvCxnSpPr>
          <p:cNvPr id="11" name="直接连接符 10"/>
          <p:cNvCxnSpPr/>
          <p:nvPr/>
        </p:nvCxnSpPr>
        <p:spPr>
          <a:xfrm>
            <a:off x="0" y="638132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smtClean="0"/>
              <a:t>低功耗的物理层 ：</a:t>
            </a:r>
            <a:r>
              <a:rPr lang="en-US" altLang="zh-CN" dirty="0" smtClean="0"/>
              <a:t>IEEE 802.15.4 PHY </a:t>
            </a:r>
            <a:r>
              <a:rPr lang="zh-CN" altLang="en-US" dirty="0" smtClean="0"/>
              <a:t>层标准</a:t>
            </a:r>
            <a:endParaRPr lang="zh-CN" altLang="en-US" dirty="0"/>
          </a:p>
        </p:txBody>
      </p:sp>
      <p:sp>
        <p:nvSpPr>
          <p:cNvPr id="7" name="TextBox 6"/>
          <p:cNvSpPr txBox="1"/>
          <p:nvPr/>
        </p:nvSpPr>
        <p:spPr>
          <a:xfrm>
            <a:off x="285720" y="500042"/>
            <a:ext cx="7152920" cy="307777"/>
          </a:xfrm>
          <a:prstGeom prst="rect">
            <a:avLst/>
          </a:prstGeom>
          <a:noFill/>
        </p:spPr>
        <p:txBody>
          <a:bodyPr wrap="none" rtlCol="0">
            <a:spAutoFit/>
          </a:bodyPr>
          <a:lstStyle/>
          <a:p>
            <a:r>
              <a:rPr lang="en-US" altLang="zh-CN" sz="1400" dirty="0" smtClean="0"/>
              <a:t>IEEE 802.15.4</a:t>
            </a:r>
            <a:r>
              <a:rPr lang="zh-CN" altLang="en-US" sz="1400" dirty="0" smtClean="0"/>
              <a:t>标准：</a:t>
            </a:r>
            <a:r>
              <a:rPr lang="en-US" altLang="zh-CN" sz="1400" dirty="0" smtClean="0"/>
              <a:t>2003</a:t>
            </a:r>
            <a:r>
              <a:rPr lang="zh-CN" altLang="en-US" sz="1400" dirty="0" smtClean="0"/>
              <a:t>年第一版，</a:t>
            </a:r>
            <a:r>
              <a:rPr lang="en-US" altLang="zh-CN" sz="1400" dirty="0" smtClean="0"/>
              <a:t>2006</a:t>
            </a:r>
            <a:r>
              <a:rPr lang="zh-CN" altLang="en-US" sz="1400" dirty="0" smtClean="0"/>
              <a:t>年第二版，</a:t>
            </a:r>
            <a:r>
              <a:rPr lang="en-US" altLang="zh-CN" sz="1400" dirty="0" smtClean="0"/>
              <a:t>2011</a:t>
            </a:r>
            <a:r>
              <a:rPr lang="zh-CN" altLang="en-US" sz="1400" dirty="0" smtClean="0"/>
              <a:t>年第三版，第四版进行中</a:t>
            </a:r>
            <a:endParaRPr lang="zh-CN" altLang="en-US" sz="1400" dirty="0"/>
          </a:p>
        </p:txBody>
      </p:sp>
      <p:sp>
        <p:nvSpPr>
          <p:cNvPr id="9" name="TextBox 8"/>
          <p:cNvSpPr txBox="1"/>
          <p:nvPr/>
        </p:nvSpPr>
        <p:spPr>
          <a:xfrm>
            <a:off x="357158" y="785794"/>
            <a:ext cx="6203942" cy="307777"/>
          </a:xfrm>
          <a:prstGeom prst="rect">
            <a:avLst/>
          </a:prstGeom>
          <a:noFill/>
        </p:spPr>
        <p:txBody>
          <a:bodyPr wrap="none" rtlCol="0">
            <a:spAutoFit/>
          </a:bodyPr>
          <a:lstStyle/>
          <a:p>
            <a:r>
              <a:rPr lang="en-US" altLang="zh-CN" sz="1400" dirty="0" smtClean="0"/>
              <a:t>IEEE 802.15.4 PHY</a:t>
            </a:r>
            <a:r>
              <a:rPr lang="zh-CN" altLang="en-US" sz="1400" dirty="0"/>
              <a:t>对</a:t>
            </a:r>
            <a:r>
              <a:rPr lang="zh-CN" altLang="en-US" sz="1400" dirty="0" smtClean="0"/>
              <a:t>能量有效性、传输范围和传输速率进行了很好的折中</a:t>
            </a:r>
            <a:endParaRPr lang="zh-CN" altLang="en-US" sz="1400" dirty="0"/>
          </a:p>
        </p:txBody>
      </p:sp>
      <p:sp>
        <p:nvSpPr>
          <p:cNvPr id="12" name="矩形 11"/>
          <p:cNvSpPr/>
          <p:nvPr/>
        </p:nvSpPr>
        <p:spPr>
          <a:xfrm>
            <a:off x="1088613" y="4064776"/>
            <a:ext cx="2378395" cy="31876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IEEE 802.15.4 PHY</a:t>
            </a:r>
            <a:endParaRPr lang="zh-CN" altLang="en-US" sz="1400" dirty="0">
              <a:solidFill>
                <a:schemeClr val="tx1"/>
              </a:solidFill>
            </a:endParaRPr>
          </a:p>
        </p:txBody>
      </p:sp>
      <p:sp>
        <p:nvSpPr>
          <p:cNvPr id="13" name="矩形 12"/>
          <p:cNvSpPr/>
          <p:nvPr/>
        </p:nvSpPr>
        <p:spPr>
          <a:xfrm>
            <a:off x="1088613" y="3380557"/>
            <a:ext cx="2412268" cy="33855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IEEE 802.15.4e MAC</a:t>
            </a:r>
            <a:endParaRPr lang="zh-CN" altLang="en-US" sz="1400" dirty="0">
              <a:solidFill>
                <a:schemeClr val="tx1"/>
              </a:solidFill>
            </a:endParaRPr>
          </a:p>
        </p:txBody>
      </p:sp>
      <p:sp>
        <p:nvSpPr>
          <p:cNvPr id="14" name="矩形 13"/>
          <p:cNvSpPr/>
          <p:nvPr/>
        </p:nvSpPr>
        <p:spPr>
          <a:xfrm>
            <a:off x="1088613" y="2696178"/>
            <a:ext cx="2412268" cy="339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6LoWPAN</a:t>
            </a:r>
            <a:endParaRPr lang="zh-CN" altLang="en-US" sz="1400" dirty="0">
              <a:solidFill>
                <a:schemeClr val="tx1"/>
              </a:solidFill>
            </a:endParaRPr>
          </a:p>
        </p:txBody>
      </p:sp>
      <p:sp>
        <p:nvSpPr>
          <p:cNvPr id="15" name="矩形 14"/>
          <p:cNvSpPr/>
          <p:nvPr/>
        </p:nvSpPr>
        <p:spPr>
          <a:xfrm>
            <a:off x="1088613" y="2017692"/>
            <a:ext cx="2378395" cy="29635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ROLL</a:t>
            </a:r>
            <a:endParaRPr lang="zh-CN" altLang="en-US" sz="1400" dirty="0">
              <a:solidFill>
                <a:schemeClr val="tx1"/>
              </a:solidFill>
            </a:endParaRPr>
          </a:p>
        </p:txBody>
      </p:sp>
      <p:sp>
        <p:nvSpPr>
          <p:cNvPr id="16" name="矩形 15"/>
          <p:cNvSpPr/>
          <p:nvPr/>
        </p:nvSpPr>
        <p:spPr>
          <a:xfrm>
            <a:off x="1088613" y="1357298"/>
            <a:ext cx="2412268" cy="35420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IETF </a:t>
            </a:r>
            <a:r>
              <a:rPr lang="en-US" altLang="zh-CN" sz="1400" dirty="0" err="1" smtClean="0">
                <a:solidFill>
                  <a:schemeClr val="tx1"/>
                </a:solidFill>
              </a:rPr>
              <a:t>CoAP</a:t>
            </a:r>
            <a:endParaRPr lang="zh-CN" altLang="en-US" sz="1400" dirty="0">
              <a:solidFill>
                <a:schemeClr val="tx1"/>
              </a:solidFill>
            </a:endParaRPr>
          </a:p>
        </p:txBody>
      </p:sp>
      <p:sp>
        <p:nvSpPr>
          <p:cNvPr id="17" name="TextBox 16"/>
          <p:cNvSpPr txBox="1"/>
          <p:nvPr/>
        </p:nvSpPr>
        <p:spPr>
          <a:xfrm>
            <a:off x="316841" y="4070368"/>
            <a:ext cx="723275" cy="307777"/>
          </a:xfrm>
          <a:prstGeom prst="rect">
            <a:avLst/>
          </a:prstGeom>
          <a:noFill/>
        </p:spPr>
        <p:txBody>
          <a:bodyPr wrap="none" rtlCol="0">
            <a:spAutoFit/>
          </a:bodyPr>
          <a:lstStyle/>
          <a:p>
            <a:r>
              <a:rPr lang="zh-CN" altLang="en-US" sz="1400" dirty="0" smtClean="0"/>
              <a:t>物理层</a:t>
            </a:r>
            <a:endParaRPr lang="zh-CN" altLang="en-US" sz="1400" dirty="0"/>
          </a:p>
        </p:txBody>
      </p:sp>
      <p:sp>
        <p:nvSpPr>
          <p:cNvPr id="18" name="TextBox 17"/>
          <p:cNvSpPr txBox="1"/>
          <p:nvPr/>
        </p:nvSpPr>
        <p:spPr>
          <a:xfrm>
            <a:off x="251671" y="3380319"/>
            <a:ext cx="763351" cy="307777"/>
          </a:xfrm>
          <a:prstGeom prst="rect">
            <a:avLst/>
          </a:prstGeom>
          <a:noFill/>
        </p:spPr>
        <p:txBody>
          <a:bodyPr wrap="none" rtlCol="0">
            <a:spAutoFit/>
          </a:bodyPr>
          <a:lstStyle/>
          <a:p>
            <a:r>
              <a:rPr lang="en-US" altLang="zh-CN" sz="1400" dirty="0" smtClean="0"/>
              <a:t>MAC</a:t>
            </a:r>
            <a:r>
              <a:rPr lang="zh-CN" altLang="en-US" sz="1400" dirty="0" smtClean="0"/>
              <a:t>层</a:t>
            </a:r>
            <a:endParaRPr lang="zh-CN" altLang="en-US" sz="1400" dirty="0"/>
          </a:p>
        </p:txBody>
      </p:sp>
      <p:sp>
        <p:nvSpPr>
          <p:cNvPr id="19" name="TextBox 18"/>
          <p:cNvSpPr txBox="1"/>
          <p:nvPr/>
        </p:nvSpPr>
        <p:spPr>
          <a:xfrm>
            <a:off x="310245" y="2696990"/>
            <a:ext cx="723275" cy="307777"/>
          </a:xfrm>
          <a:prstGeom prst="rect">
            <a:avLst/>
          </a:prstGeom>
          <a:noFill/>
        </p:spPr>
        <p:txBody>
          <a:bodyPr wrap="none" rtlCol="0">
            <a:spAutoFit/>
          </a:bodyPr>
          <a:lstStyle/>
          <a:p>
            <a:r>
              <a:rPr lang="zh-CN" altLang="en-US" sz="1400" dirty="0" smtClean="0"/>
              <a:t>适配层</a:t>
            </a:r>
            <a:endParaRPr lang="zh-CN" altLang="en-US" sz="1400" dirty="0"/>
          </a:p>
        </p:txBody>
      </p:sp>
      <p:sp>
        <p:nvSpPr>
          <p:cNvPr id="20" name="TextBox 19"/>
          <p:cNvSpPr txBox="1"/>
          <p:nvPr/>
        </p:nvSpPr>
        <p:spPr>
          <a:xfrm>
            <a:off x="251671" y="2017692"/>
            <a:ext cx="723275" cy="307777"/>
          </a:xfrm>
          <a:prstGeom prst="rect">
            <a:avLst/>
          </a:prstGeom>
          <a:noFill/>
        </p:spPr>
        <p:txBody>
          <a:bodyPr wrap="none" rtlCol="0">
            <a:spAutoFit/>
          </a:bodyPr>
          <a:lstStyle/>
          <a:p>
            <a:r>
              <a:rPr lang="zh-CN" altLang="en-US" sz="1400" dirty="0" smtClean="0"/>
              <a:t>网络层</a:t>
            </a:r>
            <a:endParaRPr lang="zh-CN" altLang="en-US" sz="1400" dirty="0"/>
          </a:p>
        </p:txBody>
      </p:sp>
      <p:sp>
        <p:nvSpPr>
          <p:cNvPr id="21" name="上下箭头 20"/>
          <p:cNvSpPr/>
          <p:nvPr/>
        </p:nvSpPr>
        <p:spPr>
          <a:xfrm>
            <a:off x="2123729" y="2278557"/>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 name="上下箭头 21"/>
          <p:cNvSpPr/>
          <p:nvPr/>
        </p:nvSpPr>
        <p:spPr>
          <a:xfrm>
            <a:off x="2123729" y="1663758"/>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上下箭头 22"/>
          <p:cNvSpPr/>
          <p:nvPr/>
        </p:nvSpPr>
        <p:spPr>
          <a:xfrm>
            <a:off x="2123729" y="2993482"/>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上下箭头 23"/>
          <p:cNvSpPr/>
          <p:nvPr/>
        </p:nvSpPr>
        <p:spPr>
          <a:xfrm>
            <a:off x="2123729" y="3679577"/>
            <a:ext cx="216023" cy="417621"/>
          </a:xfrm>
          <a:prstGeom prst="up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TextBox 24"/>
          <p:cNvSpPr txBox="1"/>
          <p:nvPr/>
        </p:nvSpPr>
        <p:spPr>
          <a:xfrm>
            <a:off x="0" y="1372947"/>
            <a:ext cx="1164101" cy="307777"/>
          </a:xfrm>
          <a:prstGeom prst="rect">
            <a:avLst/>
          </a:prstGeom>
          <a:noFill/>
        </p:spPr>
        <p:txBody>
          <a:bodyPr wrap="none" rtlCol="0">
            <a:spAutoFit/>
          </a:bodyPr>
          <a:lstStyle/>
          <a:p>
            <a:r>
              <a:rPr lang="zh-CN" altLang="en-US" sz="1400" dirty="0" smtClean="0"/>
              <a:t>传输</a:t>
            </a:r>
            <a:r>
              <a:rPr lang="en-US" altLang="zh-CN" sz="1400" dirty="0" smtClean="0"/>
              <a:t>/</a:t>
            </a:r>
            <a:r>
              <a:rPr lang="zh-CN" altLang="en-US" sz="1400" dirty="0" smtClean="0"/>
              <a:t>应用层</a:t>
            </a:r>
            <a:endParaRPr lang="zh-CN" altLang="en-US" sz="1400" dirty="0"/>
          </a:p>
        </p:txBody>
      </p:sp>
      <p:pic>
        <p:nvPicPr>
          <p:cNvPr id="27" name="Picture 13"/>
          <p:cNvPicPr>
            <a:picLocks noChangeAspect="1" noChangeArrowheads="1"/>
          </p:cNvPicPr>
          <p:nvPr/>
        </p:nvPicPr>
        <p:blipFill>
          <a:blip r:embed="rId3" cstate="print"/>
          <a:srcRect b="64751"/>
          <a:stretch>
            <a:fillRect/>
          </a:stretch>
        </p:blipFill>
        <p:spPr bwMode="auto">
          <a:xfrm>
            <a:off x="4153435" y="3560448"/>
            <a:ext cx="3857652" cy="1019839"/>
          </a:xfrm>
          <a:prstGeom prst="rect">
            <a:avLst/>
          </a:prstGeom>
          <a:noFill/>
          <a:ln w="9525" algn="ctr">
            <a:noFill/>
            <a:miter lim="800000"/>
            <a:headEnd/>
            <a:tailEnd/>
          </a:ln>
        </p:spPr>
      </p:pic>
      <p:pic>
        <p:nvPicPr>
          <p:cNvPr id="28" name="Picture 13"/>
          <p:cNvPicPr>
            <a:picLocks noChangeAspect="1" noChangeArrowheads="1"/>
          </p:cNvPicPr>
          <p:nvPr/>
        </p:nvPicPr>
        <p:blipFill>
          <a:blip r:embed="rId3" cstate="print"/>
          <a:srcRect t="57895"/>
          <a:stretch>
            <a:fillRect/>
          </a:stretch>
        </p:blipFill>
        <p:spPr bwMode="auto">
          <a:xfrm>
            <a:off x="5001975" y="4447668"/>
            <a:ext cx="2940812" cy="928670"/>
          </a:xfrm>
          <a:prstGeom prst="rect">
            <a:avLst/>
          </a:prstGeom>
          <a:noFill/>
          <a:ln w="9525" algn="ctr">
            <a:noFill/>
            <a:miter lim="800000"/>
            <a:headEnd/>
            <a:tailEnd/>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881" y="1133963"/>
            <a:ext cx="5626641" cy="241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740" y="5385335"/>
            <a:ext cx="48006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59129" y="3286869"/>
            <a:ext cx="5668393" cy="358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8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animBg="1"/>
      <p:bldP spid="13" grpId="0" animBg="1"/>
      <p:bldP spid="14" grpId="0" animBg="1"/>
      <p:bldP spid="15" grpId="0" animBg="1"/>
      <p:bldP spid="16" grpId="0" animBg="1"/>
      <p:bldP spid="17" grpId="0"/>
      <p:bldP spid="18" grpId="0"/>
      <p:bldP spid="19" grpId="0"/>
      <p:bldP spid="20" grpId="0"/>
      <p:bldP spid="21" grpId="0" animBg="1"/>
      <p:bldP spid="22" grpId="0" animBg="1"/>
      <p:bldP spid="23" grpId="0" animBg="1"/>
      <p:bldP spid="24" grpId="0" animBg="1"/>
      <p:bldP spid="2" grpId="0" animBg="1"/>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2195</TotalTime>
  <Words>4302</Words>
  <Application>Microsoft Office PowerPoint</Application>
  <PresentationFormat>全屏显示(4:3)</PresentationFormat>
  <Paragraphs>506</Paragraphs>
  <Slides>41</Slides>
  <Notes>33</Notes>
  <HiddenSlides>0</HiddenSlides>
  <MMClips>0</MMClips>
  <ScaleCrop>false</ScaleCrop>
  <HeadingPairs>
    <vt:vector size="4" baseType="variant">
      <vt:variant>
        <vt:lpstr>主题</vt:lpstr>
      </vt:variant>
      <vt:variant>
        <vt:i4>3</vt:i4>
      </vt:variant>
      <vt:variant>
        <vt:lpstr>幻灯片标题</vt:lpstr>
      </vt:variant>
      <vt:variant>
        <vt:i4>41</vt:i4>
      </vt:variant>
    </vt:vector>
  </HeadingPairs>
  <TitlesOfParts>
    <vt:vector size="44" baseType="lpstr">
      <vt:lpstr>1_Office 主题</vt:lpstr>
      <vt:lpstr>Office Theme</vt:lpstr>
      <vt:lpstr>1_Office Theme</vt:lpstr>
      <vt:lpstr>物联网标准化的协议栈</vt:lpstr>
      <vt:lpstr>主要内容</vt:lpstr>
      <vt:lpstr>物联网垂直视图</vt:lpstr>
      <vt:lpstr>行不通的两条路之一：回避分层架构</vt:lpstr>
      <vt:lpstr>行不通的两条路之二：移植现有的标准协议</vt:lpstr>
      <vt:lpstr>我们需要这样的协议栈</vt:lpstr>
      <vt:lpstr>两大标准化组织在行动！</vt:lpstr>
      <vt:lpstr>接下来</vt:lpstr>
      <vt:lpstr>低功耗的物理层 ：IEEE 802.15.4 PHY 层标准</vt:lpstr>
      <vt:lpstr>A Low-Power Standard Link</vt:lpstr>
      <vt:lpstr>低功耗的物理层 ：IEEE 802.15.4 PHY 层标准</vt:lpstr>
      <vt:lpstr>能量节省的MAC标准：IEEE 802.15.4e MAC</vt:lpstr>
      <vt:lpstr>Time Synchronized Channel Hopping (TSCH)</vt:lpstr>
      <vt:lpstr>Time Synchronized Channel Hopping (TSCH)</vt:lpstr>
      <vt:lpstr>Time Synchronized Channel Hopping (TSCH)</vt:lpstr>
      <vt:lpstr>802.15.4e MAC组网过程</vt:lpstr>
      <vt:lpstr>适配层: IETF 6LoWPAN</vt:lpstr>
      <vt:lpstr>PowerPoint 演示文稿</vt:lpstr>
      <vt:lpstr>PowerPoint 演示文稿</vt:lpstr>
      <vt:lpstr>第三代互联网架构图</vt:lpstr>
      <vt:lpstr>适配层: IETF 6LoWPAN</vt:lpstr>
      <vt:lpstr>适配层: IETF 6LoWPAN</vt:lpstr>
      <vt:lpstr>A 6LoWPAN-based Stack– Realized 2008</vt:lpstr>
      <vt:lpstr>PowerPoint 演示文稿</vt:lpstr>
      <vt:lpstr>网络层：IETF ROLL</vt:lpstr>
      <vt:lpstr>传输/应用层：IETF CoAP</vt:lpstr>
      <vt:lpstr>产业联盟在行动！</vt:lpstr>
      <vt:lpstr>IPSO成员</vt:lpstr>
      <vt:lpstr>IPSO</vt:lpstr>
      <vt:lpstr>IPSO已发布的白皮书</vt:lpstr>
      <vt:lpstr>产业联盟在行动 之 Zigbee Alliance</vt:lpstr>
      <vt:lpstr>Zigbee 标准</vt:lpstr>
      <vt:lpstr>PowerPoint 演示文稿</vt:lpstr>
      <vt:lpstr>Cisco提出Internet of Everything (IoE)的愿景</vt:lpstr>
      <vt:lpstr>PowerPoint 演示文稿</vt:lpstr>
      <vt:lpstr>PowerPoint 演示文稿</vt:lpstr>
      <vt:lpstr>其他</vt:lpstr>
      <vt:lpstr>总结</vt:lpstr>
      <vt:lpstr>总结</vt:lpstr>
      <vt:lpstr>扩展互联网的边界！</vt:lpstr>
      <vt:lpstr>谢谢！ 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无线传感器网络数据收集算法研究</dc:title>
  <cp:lastModifiedBy>Administrator</cp:lastModifiedBy>
  <cp:revision>384</cp:revision>
  <dcterms:modified xsi:type="dcterms:W3CDTF">2014-01-16T07:19:26Z</dcterms:modified>
</cp:coreProperties>
</file>